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69" r:id="rId2"/>
    <p:sldId id="274" r:id="rId3"/>
    <p:sldId id="261" r:id="rId4"/>
    <p:sldId id="260" r:id="rId5"/>
    <p:sldId id="263" r:id="rId6"/>
    <p:sldId id="264" r:id="rId7"/>
    <p:sldId id="265" r:id="rId8"/>
    <p:sldId id="258" r:id="rId9"/>
    <p:sldId id="277" r:id="rId10"/>
    <p:sldId id="266" r:id="rId11"/>
    <p:sldId id="259" r:id="rId12"/>
    <p:sldId id="268" r:id="rId13"/>
    <p:sldId id="273" r:id="rId14"/>
    <p:sldId id="257" r:id="rId15"/>
    <p:sldId id="262" r:id="rId16"/>
    <p:sldId id="275" r:id="rId17"/>
    <p:sldId id="276" r:id="rId18"/>
    <p:sldId id="278" r:id="rId19"/>
    <p:sldId id="27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73532" autoAdjust="0"/>
  </p:normalViewPr>
  <p:slideViewPr>
    <p:cSldViewPr snapToGrid="0">
      <p:cViewPr varScale="1">
        <p:scale>
          <a:sx n="55" d="100"/>
          <a:sy n="55" d="100"/>
        </p:scale>
        <p:origin x="1458"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94B73D-DB91-4F75-BDB9-5E22915C045E}" type="datetimeFigureOut">
              <a:rPr lang="en-US" smtClean="0"/>
              <a:t>7/9/2021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D279FF-AF22-4E85-8B62-13C0545051BB}" type="slidenum">
              <a:rPr lang="en-US" smtClean="0"/>
              <a:t>‹#›</a:t>
            </a:fld>
            <a:endParaRPr lang="en-US"/>
          </a:p>
        </p:txBody>
      </p:sp>
    </p:spTree>
    <p:extLst>
      <p:ext uri="{BB962C8B-B14F-4D97-AF65-F5344CB8AC3E}">
        <p14:creationId xmlns:p14="http://schemas.microsoft.com/office/powerpoint/2010/main" val="2885515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airbnb.com/help/article/252"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D279FF-AF22-4E85-8B62-13C0545051BB}" type="slidenum">
              <a:rPr lang="en-US" smtClean="0"/>
              <a:t>1</a:t>
            </a:fld>
            <a:endParaRPr lang="en-US"/>
          </a:p>
        </p:txBody>
      </p:sp>
    </p:spTree>
    <p:extLst>
      <p:ext uri="{BB962C8B-B14F-4D97-AF65-F5344CB8AC3E}">
        <p14:creationId xmlns:p14="http://schemas.microsoft.com/office/powerpoint/2010/main" val="2437024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Friedrichshain-Kreuzberg 4466 </a:t>
            </a:r>
          </a:p>
          <a:p>
            <a:r>
              <a:rPr lang="de-DE" dirty="0"/>
              <a:t>Mitte 4340 </a:t>
            </a:r>
          </a:p>
          <a:p>
            <a:r>
              <a:rPr lang="de-DE" dirty="0"/>
              <a:t>Pankow 3098 </a:t>
            </a:r>
          </a:p>
          <a:p>
            <a:r>
              <a:rPr lang="de-DE" dirty="0"/>
              <a:t>Neukölln 2706</a:t>
            </a:r>
          </a:p>
          <a:p>
            <a:endParaRPr lang="de-DE" dirty="0"/>
          </a:p>
          <a:p>
            <a:r>
              <a:rPr lang="de-DE" dirty="0"/>
              <a:t>Hier </a:t>
            </a:r>
            <a:r>
              <a:rPr lang="de-DE" dirty="0" err="1"/>
              <a:t>we</a:t>
            </a:r>
            <a:r>
              <a:rPr lang="de-DE" dirty="0"/>
              <a:t> </a:t>
            </a:r>
            <a:r>
              <a:rPr lang="de-DE" dirty="0" err="1"/>
              <a:t>can</a:t>
            </a:r>
            <a:r>
              <a:rPr lang="de-DE" dirty="0"/>
              <a:t> </a:t>
            </a:r>
            <a:r>
              <a:rPr lang="de-DE" dirty="0" err="1"/>
              <a:t>see</a:t>
            </a:r>
            <a:r>
              <a:rPr lang="de-DE" dirty="0"/>
              <a:t> </a:t>
            </a:r>
            <a:r>
              <a:rPr lang="de-DE" dirty="0" err="1"/>
              <a:t>the</a:t>
            </a:r>
            <a:r>
              <a:rPr lang="de-DE" dirty="0"/>
              <a:t> </a:t>
            </a:r>
            <a:r>
              <a:rPr lang="de-DE" dirty="0" err="1"/>
              <a:t>density</a:t>
            </a:r>
            <a:r>
              <a:rPr lang="de-DE" dirty="0"/>
              <a:t> </a:t>
            </a:r>
            <a:r>
              <a:rPr lang="de-DE" dirty="0" err="1"/>
              <a:t>by</a:t>
            </a:r>
            <a:r>
              <a:rPr lang="de-DE" dirty="0"/>
              <a:t> </a:t>
            </a:r>
            <a:r>
              <a:rPr lang="de-DE" dirty="0" err="1"/>
              <a:t>each</a:t>
            </a:r>
            <a:r>
              <a:rPr lang="de-DE" dirty="0"/>
              <a:t> </a:t>
            </a:r>
            <a:r>
              <a:rPr lang="de-DE" dirty="0" err="1"/>
              <a:t>regions</a:t>
            </a:r>
            <a:r>
              <a:rPr lang="de-DE" dirty="0"/>
              <a:t>.</a:t>
            </a:r>
          </a:p>
          <a:p>
            <a:endParaRPr lang="de-DE" dirty="0"/>
          </a:p>
          <a:p>
            <a:r>
              <a:rPr lang="de-DE" dirty="0" err="1"/>
              <a:t>Acording</a:t>
            </a:r>
            <a:r>
              <a:rPr lang="de-DE" dirty="0"/>
              <a:t> </a:t>
            </a:r>
            <a:r>
              <a:rPr lang="de-DE" dirty="0" err="1"/>
              <a:t>to</a:t>
            </a:r>
            <a:r>
              <a:rPr lang="de-DE" dirty="0"/>
              <a:t> </a:t>
            </a:r>
            <a:r>
              <a:rPr lang="de-DE" dirty="0" err="1"/>
              <a:t>the</a:t>
            </a:r>
            <a:r>
              <a:rPr lang="de-DE" dirty="0"/>
              <a:t> </a:t>
            </a:r>
            <a:r>
              <a:rPr lang="de-DE" dirty="0" err="1"/>
              <a:t>numbers</a:t>
            </a:r>
            <a:r>
              <a:rPr lang="de-DE" dirty="0"/>
              <a:t> </a:t>
            </a:r>
            <a:r>
              <a:rPr lang="de-DE" dirty="0" err="1"/>
              <a:t>the</a:t>
            </a:r>
            <a:r>
              <a:rPr lang="de-DE" dirty="0"/>
              <a:t> </a:t>
            </a:r>
            <a:r>
              <a:rPr lang="de-DE" dirty="0" err="1"/>
              <a:t>most</a:t>
            </a:r>
            <a:r>
              <a:rPr lang="de-DE" dirty="0"/>
              <a:t> </a:t>
            </a:r>
            <a:r>
              <a:rPr lang="de-DE" dirty="0" err="1"/>
              <a:t>density</a:t>
            </a:r>
            <a:r>
              <a:rPr lang="de-DE" dirty="0"/>
              <a:t> </a:t>
            </a:r>
            <a:r>
              <a:rPr lang="de-DE" dirty="0" err="1"/>
              <a:t>regions</a:t>
            </a:r>
            <a:r>
              <a:rPr lang="de-DE" dirty="0"/>
              <a:t> </a:t>
            </a:r>
            <a:r>
              <a:rPr lang="de-DE" dirty="0" err="1"/>
              <a:t>are</a:t>
            </a:r>
            <a:r>
              <a:rPr lang="de-DE" dirty="0"/>
              <a:t> Mitte in </a:t>
            </a:r>
            <a:r>
              <a:rPr lang="de-DE" dirty="0" err="1"/>
              <a:t>red</a:t>
            </a:r>
            <a:r>
              <a:rPr lang="de-DE" dirty="0"/>
              <a:t> and Friedrichshain-Kreuzberg in </a:t>
            </a:r>
            <a:r>
              <a:rPr lang="de-DE" dirty="0" err="1"/>
              <a:t>black</a:t>
            </a:r>
            <a:r>
              <a:rPr lang="de-DE" dirty="0"/>
              <a:t> </a:t>
            </a:r>
            <a:r>
              <a:rPr lang="de-DE" dirty="0" err="1"/>
              <a:t>with</a:t>
            </a:r>
            <a:r>
              <a:rPr lang="de-DE" dirty="0"/>
              <a:t> a </a:t>
            </a:r>
            <a:r>
              <a:rPr lang="de-DE" dirty="0" err="1"/>
              <a:t>difference</a:t>
            </a:r>
            <a:r>
              <a:rPr lang="de-DE" dirty="0"/>
              <a:t> </a:t>
            </a:r>
            <a:r>
              <a:rPr lang="de-DE" dirty="0" err="1"/>
              <a:t>of</a:t>
            </a:r>
            <a:r>
              <a:rPr lang="de-DE" dirty="0"/>
              <a:t> </a:t>
            </a:r>
            <a:r>
              <a:rPr lang="de-DE" dirty="0" err="1"/>
              <a:t>less</a:t>
            </a:r>
            <a:r>
              <a:rPr lang="de-DE" dirty="0"/>
              <a:t> </a:t>
            </a:r>
            <a:r>
              <a:rPr lang="de-DE" dirty="0" err="1"/>
              <a:t>than</a:t>
            </a:r>
            <a:r>
              <a:rPr lang="de-DE" dirty="0"/>
              <a:t> 100 </a:t>
            </a:r>
            <a:r>
              <a:rPr lang="de-DE" dirty="0" err="1"/>
              <a:t>listings</a:t>
            </a:r>
            <a:r>
              <a:rPr lang="de-DE" dirty="0"/>
              <a:t> </a:t>
            </a:r>
            <a:endParaRPr lang="en-US" dirty="0"/>
          </a:p>
        </p:txBody>
      </p:sp>
      <p:sp>
        <p:nvSpPr>
          <p:cNvPr id="4" name="Slide Number Placeholder 3"/>
          <p:cNvSpPr>
            <a:spLocks noGrp="1"/>
          </p:cNvSpPr>
          <p:nvPr>
            <p:ph type="sldNum" sz="quarter" idx="5"/>
          </p:nvPr>
        </p:nvSpPr>
        <p:spPr/>
        <p:txBody>
          <a:bodyPr/>
          <a:lstStyle/>
          <a:p>
            <a:fld id="{46D279FF-AF22-4E85-8B62-13C0545051BB}" type="slidenum">
              <a:rPr lang="en-US" smtClean="0"/>
              <a:t>10</a:t>
            </a:fld>
            <a:endParaRPr lang="en-US"/>
          </a:p>
        </p:txBody>
      </p:sp>
    </p:spTree>
    <p:extLst>
      <p:ext uri="{BB962C8B-B14F-4D97-AF65-F5344CB8AC3E}">
        <p14:creationId xmlns:p14="http://schemas.microsoft.com/office/powerpoint/2010/main" val="452961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484848"/>
                </a:solidFill>
                <a:effectLst/>
                <a:latin typeface="Circular"/>
              </a:rPr>
              <a:t>There are 4 type of rooms </a:t>
            </a:r>
          </a:p>
          <a:p>
            <a:pPr algn="l"/>
            <a:r>
              <a:rPr lang="en-US" b="1" i="0" dirty="0">
                <a:solidFill>
                  <a:srgbClr val="484848"/>
                </a:solidFill>
                <a:effectLst/>
                <a:latin typeface="Circular"/>
              </a:rPr>
              <a:t>Entire place</a:t>
            </a:r>
          </a:p>
          <a:p>
            <a:pPr algn="l"/>
            <a:r>
              <a:rPr lang="en-US" b="1" i="0" dirty="0">
                <a:solidFill>
                  <a:srgbClr val="484848"/>
                </a:solidFill>
                <a:effectLst/>
                <a:latin typeface="Circular"/>
              </a:rPr>
              <a:t>Private Rooms</a:t>
            </a:r>
          </a:p>
          <a:p>
            <a:pPr algn="l"/>
            <a:r>
              <a:rPr lang="en-US" b="1" i="0" dirty="0">
                <a:solidFill>
                  <a:srgbClr val="484848"/>
                </a:solidFill>
                <a:effectLst/>
                <a:latin typeface="Circular"/>
              </a:rPr>
              <a:t>Shared rooms</a:t>
            </a:r>
          </a:p>
          <a:p>
            <a:pPr algn="l"/>
            <a:r>
              <a:rPr lang="en-US" b="1" i="0" dirty="0">
                <a:solidFill>
                  <a:srgbClr val="484848"/>
                </a:solidFill>
                <a:effectLst/>
                <a:latin typeface="Circular"/>
              </a:rPr>
              <a:t>Hotel rooms</a:t>
            </a:r>
          </a:p>
          <a:p>
            <a:pPr algn="l"/>
            <a:endParaRPr lang="en-US" b="1" i="0" dirty="0">
              <a:solidFill>
                <a:srgbClr val="484848"/>
              </a:solidFill>
              <a:effectLst/>
              <a:latin typeface="Circular"/>
            </a:endParaRPr>
          </a:p>
          <a:p>
            <a:pPr algn="l"/>
            <a:endParaRPr lang="en-US" b="1" i="0" dirty="0">
              <a:solidFill>
                <a:srgbClr val="484848"/>
              </a:solidFill>
              <a:effectLst/>
              <a:latin typeface="Circular"/>
            </a:endParaRPr>
          </a:p>
          <a:p>
            <a:pPr algn="l"/>
            <a:endParaRPr lang="en-US" b="1" i="0" dirty="0">
              <a:solidFill>
                <a:srgbClr val="484848"/>
              </a:solidFill>
              <a:effectLst/>
              <a:latin typeface="Circular"/>
            </a:endParaRPr>
          </a:p>
          <a:p>
            <a:pPr algn="l"/>
            <a:r>
              <a:rPr lang="en-US" b="1" i="0" dirty="0">
                <a:solidFill>
                  <a:srgbClr val="484848"/>
                </a:solidFill>
                <a:effectLst/>
                <a:latin typeface="Circular"/>
              </a:rPr>
              <a:t>Entire place</a:t>
            </a:r>
          </a:p>
          <a:p>
            <a:pPr algn="l"/>
            <a:r>
              <a:rPr lang="en-US" b="0" i="0" dirty="0">
                <a:solidFill>
                  <a:srgbClr val="484848"/>
                </a:solidFill>
                <a:effectLst/>
                <a:latin typeface="Circular"/>
              </a:rPr>
              <a:t>Entire places are best if you're seeking a home away from home. With an entire place, you'll have the whole space to yourself. This usually includes a bedroom, a bathroom, a kitchen, and a separate, dedicated entrance. Hosts should note in the description if they'll be on the property or not (ex: "Host occupies first floor of the home"), and provide further details on the listing.</a:t>
            </a:r>
          </a:p>
          <a:p>
            <a:pPr algn="l"/>
            <a:r>
              <a:rPr lang="en-US" b="1" i="0" dirty="0">
                <a:solidFill>
                  <a:srgbClr val="484848"/>
                </a:solidFill>
                <a:effectLst/>
                <a:latin typeface="Circular"/>
              </a:rPr>
              <a:t>Private rooms</a:t>
            </a:r>
          </a:p>
          <a:p>
            <a:pPr algn="l"/>
            <a:r>
              <a:rPr lang="en-US" b="0" i="0" dirty="0">
                <a:solidFill>
                  <a:srgbClr val="484848"/>
                </a:solidFill>
                <a:effectLst/>
                <a:latin typeface="Circular"/>
              </a:rPr>
              <a:t>Private rooms are great when you prefer a little privacy, yet still value a local connection. When you book a private room, you'll have your own private room for sleeping and may share some spaces with others. You might need to walk through indoor spaces that another host or guest may occupy to get to your room.</a:t>
            </a:r>
          </a:p>
          <a:p>
            <a:pPr algn="l"/>
            <a:r>
              <a:rPr lang="en-US" b="1" i="0" dirty="0">
                <a:solidFill>
                  <a:srgbClr val="484848"/>
                </a:solidFill>
                <a:effectLst/>
                <a:latin typeface="Circular"/>
              </a:rPr>
              <a:t>Hotel rooms</a:t>
            </a:r>
          </a:p>
          <a:p>
            <a:pPr algn="l"/>
            <a:r>
              <a:rPr lang="en-US" b="0" i="0" dirty="0">
                <a:solidFill>
                  <a:srgbClr val="484848"/>
                </a:solidFill>
                <a:effectLst/>
                <a:latin typeface="Circular"/>
              </a:rPr>
              <a:t>Whether private or shared, hotel rooms provide a level of service and hospitality associated with traditional hotels. The rooms are available in boutique or lifestyle hotels, hostels, bed and breakfasts, or similar properties. They typically include vibrant common areas and rooms with unique touches.</a:t>
            </a:r>
          </a:p>
          <a:p>
            <a:pPr algn="l"/>
            <a:r>
              <a:rPr lang="en-US" b="1" i="0" dirty="0">
                <a:solidFill>
                  <a:srgbClr val="484848"/>
                </a:solidFill>
                <a:effectLst/>
                <a:latin typeface="Circular"/>
              </a:rPr>
              <a:t>Shared rooms</a:t>
            </a:r>
          </a:p>
          <a:p>
            <a:pPr algn="l"/>
            <a:r>
              <a:rPr lang="en-US" b="0" i="0" dirty="0">
                <a:solidFill>
                  <a:srgbClr val="484848"/>
                </a:solidFill>
                <a:effectLst/>
                <a:latin typeface="Circular"/>
              </a:rPr>
              <a:t>Shared rooms are for when you don't mind sharing a space with others. When you book a shared room, you'll be sleeping in a space that is shared with others and share the entire space with other people. Shared rooms are popular among flexible travelers looking for new friends and budget-friendly stays.</a:t>
            </a:r>
          </a:p>
          <a:p>
            <a:pPr algn="l"/>
            <a:r>
              <a:rPr lang="en-US" b="0" i="0" dirty="0">
                <a:solidFill>
                  <a:srgbClr val="484848"/>
                </a:solidFill>
                <a:effectLst/>
                <a:latin typeface="Circular"/>
              </a:rPr>
              <a:t>In addition to looking for places to stay based on room type, you can also </a:t>
            </a:r>
            <a:r>
              <a:rPr lang="en-US" b="0" i="0" u="sng" dirty="0">
                <a:solidFill>
                  <a:srgbClr val="008489"/>
                </a:solidFill>
                <a:effectLst/>
                <a:latin typeface="inherit"/>
                <a:hlinkClick r:id="rId3"/>
              </a:rPr>
              <a:t>filter searches</a:t>
            </a:r>
            <a:r>
              <a:rPr lang="en-US" b="0" i="0" dirty="0">
                <a:solidFill>
                  <a:srgbClr val="484848"/>
                </a:solidFill>
                <a:effectLst/>
                <a:latin typeface="Circular"/>
              </a:rPr>
              <a:t> to look for something more specific like a pool or to browse listings that are good for traveling with a family.</a:t>
            </a:r>
          </a:p>
          <a:p>
            <a:endParaRPr lang="en-US" dirty="0"/>
          </a:p>
        </p:txBody>
      </p:sp>
      <p:sp>
        <p:nvSpPr>
          <p:cNvPr id="4" name="Slide Number Placeholder 3"/>
          <p:cNvSpPr>
            <a:spLocks noGrp="1"/>
          </p:cNvSpPr>
          <p:nvPr>
            <p:ph type="sldNum" sz="quarter" idx="5"/>
          </p:nvPr>
        </p:nvSpPr>
        <p:spPr/>
        <p:txBody>
          <a:bodyPr/>
          <a:lstStyle/>
          <a:p>
            <a:fld id="{46D279FF-AF22-4E85-8B62-13C0545051BB}" type="slidenum">
              <a:rPr lang="en-US" smtClean="0"/>
              <a:t>11</a:t>
            </a:fld>
            <a:endParaRPr lang="en-US"/>
          </a:p>
        </p:txBody>
      </p:sp>
    </p:spTree>
    <p:extLst>
      <p:ext uri="{BB962C8B-B14F-4D97-AF65-F5344CB8AC3E}">
        <p14:creationId xmlns:p14="http://schemas.microsoft.com/office/powerpoint/2010/main" val="2217310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Entire home/apt 10927 </a:t>
            </a:r>
          </a:p>
          <a:p>
            <a:r>
              <a:rPr lang="en-US" dirty="0"/>
              <a:t>Private room 8438 </a:t>
            </a:r>
          </a:p>
          <a:p>
            <a:r>
              <a:rPr lang="en-US" dirty="0"/>
              <a:t>Shared room 284 </a:t>
            </a:r>
          </a:p>
          <a:p>
            <a:r>
              <a:rPr lang="en-US" dirty="0"/>
              <a:t>Hotel room 209</a:t>
            </a:r>
          </a:p>
          <a:p>
            <a:endParaRPr lang="en-US" dirty="0"/>
          </a:p>
          <a:p>
            <a:r>
              <a:rPr lang="en-US" dirty="0"/>
              <a:t>The most frequency type of room is entire place, followed by private room</a:t>
            </a:r>
          </a:p>
        </p:txBody>
      </p:sp>
      <p:sp>
        <p:nvSpPr>
          <p:cNvPr id="4" name="Slide Number Placeholder 3"/>
          <p:cNvSpPr>
            <a:spLocks noGrp="1"/>
          </p:cNvSpPr>
          <p:nvPr>
            <p:ph type="sldNum" sz="quarter" idx="5"/>
          </p:nvPr>
        </p:nvSpPr>
        <p:spPr/>
        <p:txBody>
          <a:bodyPr/>
          <a:lstStyle/>
          <a:p>
            <a:fld id="{46D279FF-AF22-4E85-8B62-13C0545051BB}" type="slidenum">
              <a:rPr lang="en-US" smtClean="0"/>
              <a:t>12</a:t>
            </a:fld>
            <a:endParaRPr lang="en-US"/>
          </a:p>
        </p:txBody>
      </p:sp>
    </p:spTree>
    <p:extLst>
      <p:ext uri="{BB962C8B-B14F-4D97-AF65-F5344CB8AC3E}">
        <p14:creationId xmlns:p14="http://schemas.microsoft.com/office/powerpoint/2010/main" val="194248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D279FF-AF22-4E85-8B62-13C0545051BB}" type="slidenum">
              <a:rPr lang="en-US" smtClean="0"/>
              <a:t>13</a:t>
            </a:fld>
            <a:endParaRPr lang="en-US"/>
          </a:p>
        </p:txBody>
      </p:sp>
    </p:spTree>
    <p:extLst>
      <p:ext uri="{BB962C8B-B14F-4D97-AF65-F5344CB8AC3E}">
        <p14:creationId xmlns:p14="http://schemas.microsoft.com/office/powerpoint/2010/main" val="769250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Accommodation </a:t>
            </a:r>
          </a:p>
          <a:p>
            <a:endParaRPr lang="en-US" dirty="0"/>
          </a:p>
          <a:p>
            <a:r>
              <a:rPr lang="en-US" dirty="0"/>
              <a:t>The cheapest place is for 8$ per night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Median price is 50$</a:t>
            </a:r>
          </a:p>
          <a:p>
            <a:endParaRPr lang="en-US" dirty="0"/>
          </a:p>
          <a:p>
            <a:r>
              <a:rPr lang="en-US" dirty="0"/>
              <a:t>#The cheapest price is 8 dollars whereas the most expensive is 8 thousand.</a:t>
            </a:r>
          </a:p>
        </p:txBody>
      </p:sp>
      <p:sp>
        <p:nvSpPr>
          <p:cNvPr id="4" name="Slide Number Placeholder 3"/>
          <p:cNvSpPr>
            <a:spLocks noGrp="1"/>
          </p:cNvSpPr>
          <p:nvPr>
            <p:ph type="sldNum" sz="quarter" idx="5"/>
          </p:nvPr>
        </p:nvSpPr>
        <p:spPr/>
        <p:txBody>
          <a:bodyPr/>
          <a:lstStyle/>
          <a:p>
            <a:fld id="{46D279FF-AF22-4E85-8B62-13C0545051BB}" type="slidenum">
              <a:rPr lang="en-US" smtClean="0"/>
              <a:t>14</a:t>
            </a:fld>
            <a:endParaRPr lang="en-US"/>
          </a:p>
        </p:txBody>
      </p:sp>
    </p:spTree>
    <p:extLst>
      <p:ext uri="{BB962C8B-B14F-4D97-AF65-F5344CB8AC3E}">
        <p14:creationId xmlns:p14="http://schemas.microsoft.com/office/powerpoint/2010/main" val="3302676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Hier</a:t>
            </a:r>
            <a:r>
              <a:rPr lang="en-US" dirty="0"/>
              <a:t> we can see the median price by each region. </a:t>
            </a:r>
          </a:p>
          <a:p>
            <a:endParaRPr lang="en-US" dirty="0"/>
          </a:p>
          <a:p>
            <a:r>
              <a:rPr lang="en-US" dirty="0"/>
              <a:t>there is not much difference between the prices by regions. the most expensive region is Pankow with 56$ and the cheapest are </a:t>
            </a:r>
            <a:r>
              <a:rPr lang="en-US" dirty="0" err="1"/>
              <a:t>Reinickendorf</a:t>
            </a:r>
            <a:r>
              <a:rPr lang="en-US" dirty="0"/>
              <a:t> and Lichtenberg with 40$   </a:t>
            </a:r>
          </a:p>
        </p:txBody>
      </p:sp>
      <p:sp>
        <p:nvSpPr>
          <p:cNvPr id="4" name="Slide Number Placeholder 3"/>
          <p:cNvSpPr>
            <a:spLocks noGrp="1"/>
          </p:cNvSpPr>
          <p:nvPr>
            <p:ph type="sldNum" sz="quarter" idx="5"/>
          </p:nvPr>
        </p:nvSpPr>
        <p:spPr/>
        <p:txBody>
          <a:bodyPr/>
          <a:lstStyle/>
          <a:p>
            <a:fld id="{46D279FF-AF22-4E85-8B62-13C0545051BB}" type="slidenum">
              <a:rPr lang="en-US" smtClean="0"/>
              <a:t>15</a:t>
            </a:fld>
            <a:endParaRPr lang="en-US"/>
          </a:p>
        </p:txBody>
      </p:sp>
    </p:spTree>
    <p:extLst>
      <p:ext uri="{BB962C8B-B14F-4D97-AF65-F5344CB8AC3E}">
        <p14:creationId xmlns:p14="http://schemas.microsoft.com/office/powerpoint/2010/main" val="4260954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price map can be seen, that the darker and bigger the dot, the more expensive are price per night</a:t>
            </a:r>
            <a:r>
              <a:rPr lang="bg-BG" dirty="0"/>
              <a:t> </a:t>
            </a:r>
            <a:r>
              <a:rPr lang="en-US" dirty="0"/>
              <a:t>. The farther we are from the city center, the lower the price.  </a:t>
            </a:r>
          </a:p>
          <a:p>
            <a:r>
              <a:rPr lang="en-US" dirty="0"/>
              <a:t>Basically, prices in western and eastern regions do not differ much, but the eastern ones are still a little more expensive</a:t>
            </a:r>
          </a:p>
        </p:txBody>
      </p:sp>
      <p:sp>
        <p:nvSpPr>
          <p:cNvPr id="4" name="Slide Number Placeholder 3"/>
          <p:cNvSpPr>
            <a:spLocks noGrp="1"/>
          </p:cNvSpPr>
          <p:nvPr>
            <p:ph type="sldNum" sz="quarter" idx="5"/>
          </p:nvPr>
        </p:nvSpPr>
        <p:spPr/>
        <p:txBody>
          <a:bodyPr/>
          <a:lstStyle/>
          <a:p>
            <a:fld id="{46D279FF-AF22-4E85-8B62-13C0545051BB}" type="slidenum">
              <a:rPr lang="en-US" smtClean="0"/>
              <a:t>16</a:t>
            </a:fld>
            <a:endParaRPr lang="en-US"/>
          </a:p>
        </p:txBody>
      </p:sp>
    </p:spTree>
    <p:extLst>
      <p:ext uri="{BB962C8B-B14F-4D97-AF65-F5344CB8AC3E}">
        <p14:creationId xmlns:p14="http://schemas.microsoft.com/office/powerpoint/2010/main" val="1452598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This </a:t>
            </a:r>
            <a:r>
              <a:rPr lang="de-DE" dirty="0" err="1"/>
              <a:t>is</a:t>
            </a:r>
            <a:r>
              <a:rPr lang="de-DE" dirty="0"/>
              <a:t> </a:t>
            </a:r>
            <a:r>
              <a:rPr lang="de-DE" dirty="0" err="1"/>
              <a:t>the</a:t>
            </a:r>
            <a:r>
              <a:rPr lang="de-DE" dirty="0"/>
              <a:t> median </a:t>
            </a:r>
            <a:r>
              <a:rPr lang="de-DE" dirty="0" err="1"/>
              <a:t>price</a:t>
            </a:r>
            <a:r>
              <a:rPr lang="de-DE" dirty="0"/>
              <a:t> </a:t>
            </a:r>
            <a:r>
              <a:rPr lang="de-DE" dirty="0" err="1"/>
              <a:t>by</a:t>
            </a:r>
            <a:r>
              <a:rPr lang="de-DE" dirty="0"/>
              <a:t> </a:t>
            </a:r>
            <a:r>
              <a:rPr lang="en-US" dirty="0"/>
              <a:t>type of room.</a:t>
            </a:r>
          </a:p>
          <a:p>
            <a:endParaRPr lang="en-US" dirty="0"/>
          </a:p>
          <a:p>
            <a:r>
              <a:rPr lang="en-US" dirty="0"/>
              <a:t>Here the prices vary a lot, but there is nothing to surprise us, the most expensive type of room is hotel room and the cheapest is a shared room.</a:t>
            </a:r>
          </a:p>
        </p:txBody>
      </p:sp>
      <p:sp>
        <p:nvSpPr>
          <p:cNvPr id="4" name="Slide Number Placeholder 3"/>
          <p:cNvSpPr>
            <a:spLocks noGrp="1"/>
          </p:cNvSpPr>
          <p:nvPr>
            <p:ph type="sldNum" sz="quarter" idx="5"/>
          </p:nvPr>
        </p:nvSpPr>
        <p:spPr/>
        <p:txBody>
          <a:bodyPr/>
          <a:lstStyle/>
          <a:p>
            <a:fld id="{46D279FF-AF22-4E85-8B62-13C0545051BB}" type="slidenum">
              <a:rPr lang="en-US" smtClean="0"/>
              <a:t>17</a:t>
            </a:fld>
            <a:endParaRPr lang="en-US"/>
          </a:p>
        </p:txBody>
      </p:sp>
    </p:spTree>
    <p:extLst>
      <p:ext uri="{BB962C8B-B14F-4D97-AF65-F5344CB8AC3E}">
        <p14:creationId xmlns:p14="http://schemas.microsoft.com/office/powerpoint/2010/main" val="24209400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but not least</a:t>
            </a:r>
          </a:p>
          <a:p>
            <a:endParaRPr lang="en-US" dirty="0"/>
          </a:p>
          <a:p>
            <a:r>
              <a:rPr lang="en-US" dirty="0"/>
              <a:t>These are 200 </a:t>
            </a:r>
            <a:r>
              <a:rPr lang="en-US" dirty="0" err="1"/>
              <a:t>hundert</a:t>
            </a:r>
            <a:r>
              <a:rPr lang="en-US" dirty="0"/>
              <a:t> most frequency words in accommodation titles.  </a:t>
            </a:r>
          </a:p>
          <a:p>
            <a:endParaRPr lang="bg-BG" dirty="0"/>
          </a:p>
          <a:p>
            <a:r>
              <a:rPr lang="en-US" dirty="0"/>
              <a:t>Most often they include, location, type and some descriptive adjectives of accommodation. </a:t>
            </a:r>
          </a:p>
          <a:p>
            <a:endParaRPr lang="en-US" dirty="0"/>
          </a:p>
          <a:p>
            <a:endParaRPr lang="en-US" dirty="0"/>
          </a:p>
          <a:p>
            <a:r>
              <a:rPr lang="en-US" dirty="0"/>
              <a:t>#In this case the most often word is </a:t>
            </a:r>
            <a:r>
              <a:rPr lang="en-US" dirty="0" err="1"/>
              <a:t>mitte</a:t>
            </a:r>
            <a:r>
              <a:rPr lang="en-US" dirty="0"/>
              <a:t> </a:t>
            </a:r>
            <a:r>
              <a:rPr lang="en-US" dirty="0" err="1"/>
              <a:t>folowerd</a:t>
            </a:r>
            <a:r>
              <a:rPr lang="en-US" dirty="0"/>
              <a:t> by room and apartment. Maybe because mite is one of the most density regions, and room is included inside the three type of rooms like hotel room, private room, shared room </a:t>
            </a:r>
          </a:p>
        </p:txBody>
      </p:sp>
      <p:sp>
        <p:nvSpPr>
          <p:cNvPr id="4" name="Slide Number Placeholder 3"/>
          <p:cNvSpPr>
            <a:spLocks noGrp="1"/>
          </p:cNvSpPr>
          <p:nvPr>
            <p:ph type="sldNum" sz="quarter" idx="5"/>
          </p:nvPr>
        </p:nvSpPr>
        <p:spPr/>
        <p:txBody>
          <a:bodyPr/>
          <a:lstStyle/>
          <a:p>
            <a:fld id="{46D279FF-AF22-4E85-8B62-13C0545051BB}" type="slidenum">
              <a:rPr lang="en-US" smtClean="0"/>
              <a:t>18</a:t>
            </a:fld>
            <a:endParaRPr lang="en-US"/>
          </a:p>
        </p:txBody>
      </p:sp>
    </p:spTree>
    <p:extLst>
      <p:ext uri="{BB962C8B-B14F-4D97-AF65-F5344CB8AC3E}">
        <p14:creationId xmlns:p14="http://schemas.microsoft.com/office/powerpoint/2010/main" val="1685402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 you for your attention keep </a:t>
            </a:r>
            <a:r>
              <a:rPr lang="en-US" dirty="0" err="1"/>
              <a:t>cal</a:t>
            </a:r>
            <a:r>
              <a:rPr lang="en-US" dirty="0"/>
              <a:t> </a:t>
            </a:r>
            <a:r>
              <a:rPr lang="en-US"/>
              <a:t>and Airbnb on!</a:t>
            </a:r>
            <a:endParaRPr lang="en-US" dirty="0"/>
          </a:p>
        </p:txBody>
      </p:sp>
      <p:sp>
        <p:nvSpPr>
          <p:cNvPr id="4" name="Slide Number Placeholder 3"/>
          <p:cNvSpPr>
            <a:spLocks noGrp="1"/>
          </p:cNvSpPr>
          <p:nvPr>
            <p:ph type="sldNum" sz="quarter" idx="5"/>
          </p:nvPr>
        </p:nvSpPr>
        <p:spPr/>
        <p:txBody>
          <a:bodyPr/>
          <a:lstStyle/>
          <a:p>
            <a:fld id="{46D279FF-AF22-4E85-8B62-13C0545051BB}" type="slidenum">
              <a:rPr lang="en-US" smtClean="0"/>
              <a:t>19</a:t>
            </a:fld>
            <a:endParaRPr lang="en-US"/>
          </a:p>
        </p:txBody>
      </p:sp>
    </p:spTree>
    <p:extLst>
      <p:ext uri="{BB962C8B-B14F-4D97-AF65-F5344CB8AC3E}">
        <p14:creationId xmlns:p14="http://schemas.microsoft.com/office/powerpoint/2010/main" val="3106142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see descriptive information about hosts, density of the city and type of rooms</a:t>
            </a:r>
          </a:p>
        </p:txBody>
      </p:sp>
      <p:sp>
        <p:nvSpPr>
          <p:cNvPr id="4" name="Slide Number Placeholder 3"/>
          <p:cNvSpPr>
            <a:spLocks noGrp="1"/>
          </p:cNvSpPr>
          <p:nvPr>
            <p:ph type="sldNum" sz="quarter" idx="5"/>
          </p:nvPr>
        </p:nvSpPr>
        <p:spPr/>
        <p:txBody>
          <a:bodyPr/>
          <a:lstStyle/>
          <a:p>
            <a:fld id="{46D279FF-AF22-4E85-8B62-13C0545051BB}" type="slidenum">
              <a:rPr lang="en-US" smtClean="0"/>
              <a:t>2</a:t>
            </a:fld>
            <a:endParaRPr lang="en-US"/>
          </a:p>
        </p:txBody>
      </p:sp>
    </p:spTree>
    <p:extLst>
      <p:ext uri="{BB962C8B-B14F-4D97-AF65-F5344CB8AC3E}">
        <p14:creationId xmlns:p14="http://schemas.microsoft.com/office/powerpoint/2010/main" val="2679199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 set has been taken from `Inside Airbnb`, which is public platform containing Airbnb datasets for many cities.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 set has been published on 12</a:t>
            </a:r>
            <a:r>
              <a:rPr lang="en-US" baseline="30000" dirty="0"/>
              <a:t>th</a:t>
            </a:r>
            <a:r>
              <a:rPr lang="en-US" dirty="0"/>
              <a:t> of March 2021 and contains almost 20 </a:t>
            </a:r>
            <a:r>
              <a:rPr lang="en-US" dirty="0" err="1"/>
              <a:t>thousend</a:t>
            </a:r>
            <a:r>
              <a:rPr lang="en-US" dirty="0"/>
              <a:t> listings</a:t>
            </a:r>
          </a:p>
          <a:p>
            <a:endParaRPr lang="en-US" dirty="0"/>
          </a:p>
        </p:txBody>
      </p:sp>
      <p:sp>
        <p:nvSpPr>
          <p:cNvPr id="4" name="Slide Number Placeholder 3"/>
          <p:cNvSpPr>
            <a:spLocks noGrp="1"/>
          </p:cNvSpPr>
          <p:nvPr>
            <p:ph type="sldNum" sz="quarter" idx="5"/>
          </p:nvPr>
        </p:nvSpPr>
        <p:spPr/>
        <p:txBody>
          <a:bodyPr/>
          <a:lstStyle/>
          <a:p>
            <a:fld id="{46D279FF-AF22-4E85-8B62-13C0545051BB}" type="slidenum">
              <a:rPr lang="en-US" smtClean="0"/>
              <a:t>3</a:t>
            </a:fld>
            <a:endParaRPr lang="en-US"/>
          </a:p>
        </p:txBody>
      </p:sp>
    </p:spTree>
    <p:extLst>
      <p:ext uri="{BB962C8B-B14F-4D97-AF65-F5344CB8AC3E}">
        <p14:creationId xmlns:p14="http://schemas.microsoft.com/office/powerpoint/2010/main" val="2252811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map of berlin with its 12 districts regions.  </a:t>
            </a:r>
          </a:p>
        </p:txBody>
      </p:sp>
      <p:sp>
        <p:nvSpPr>
          <p:cNvPr id="4" name="Slide Number Placeholder 3"/>
          <p:cNvSpPr>
            <a:spLocks noGrp="1"/>
          </p:cNvSpPr>
          <p:nvPr>
            <p:ph type="sldNum" sz="quarter" idx="5"/>
          </p:nvPr>
        </p:nvSpPr>
        <p:spPr/>
        <p:txBody>
          <a:bodyPr/>
          <a:lstStyle/>
          <a:p>
            <a:fld id="{46D279FF-AF22-4E85-8B62-13C0545051BB}" type="slidenum">
              <a:rPr lang="en-US" smtClean="0"/>
              <a:t>4</a:t>
            </a:fld>
            <a:endParaRPr lang="en-US"/>
          </a:p>
        </p:txBody>
      </p:sp>
    </p:spTree>
    <p:extLst>
      <p:ext uri="{BB962C8B-B14F-4D97-AF65-F5344CB8AC3E}">
        <p14:creationId xmlns:p14="http://schemas.microsoft.com/office/powerpoint/2010/main" val="77030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Berlin has 15907 hosts, around 2k</a:t>
            </a:r>
            <a:r>
              <a:rPr lang="bg-BG" dirty="0"/>
              <a:t> </a:t>
            </a:r>
            <a:r>
              <a:rPr lang="en-US" dirty="0"/>
              <a:t>of them are super host, 13 thousand normal host and for rest there is no information in our dataset.</a:t>
            </a:r>
          </a:p>
        </p:txBody>
      </p:sp>
      <p:sp>
        <p:nvSpPr>
          <p:cNvPr id="4" name="Slide Number Placeholder 3"/>
          <p:cNvSpPr>
            <a:spLocks noGrp="1"/>
          </p:cNvSpPr>
          <p:nvPr>
            <p:ph type="sldNum" sz="quarter" idx="5"/>
          </p:nvPr>
        </p:nvSpPr>
        <p:spPr/>
        <p:txBody>
          <a:bodyPr/>
          <a:lstStyle/>
          <a:p>
            <a:fld id="{46D279FF-AF22-4E85-8B62-13C0545051BB}" type="slidenum">
              <a:rPr lang="en-US" smtClean="0"/>
              <a:t>5</a:t>
            </a:fld>
            <a:endParaRPr lang="en-US"/>
          </a:p>
        </p:txBody>
      </p:sp>
    </p:spTree>
    <p:extLst>
      <p:ext uri="{BB962C8B-B14F-4D97-AF65-F5344CB8AC3E}">
        <p14:creationId xmlns:p14="http://schemas.microsoft.com/office/powerpoint/2010/main" val="3112869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top 10 host with most listings. </a:t>
            </a:r>
          </a:p>
          <a:p>
            <a:endParaRPr lang="en-US" dirty="0"/>
          </a:p>
          <a:p>
            <a:r>
              <a:rPr lang="en-US" dirty="0"/>
              <a:t>On horizontal axis are number of listings,  on a vertical axis hosts names</a:t>
            </a:r>
          </a:p>
          <a:p>
            <a:endParaRPr lang="en-US" dirty="0"/>
          </a:p>
          <a:p>
            <a:r>
              <a:rPr lang="en-US" dirty="0"/>
              <a:t>As we can see the top host is </a:t>
            </a:r>
            <a:r>
              <a:rPr lang="en-US" dirty="0" err="1"/>
              <a:t>Primeflats</a:t>
            </a:r>
            <a:r>
              <a:rPr lang="en-US" dirty="0"/>
              <a:t> with 73 listings </a:t>
            </a:r>
          </a:p>
          <a:p>
            <a:endParaRPr lang="en-US" dirty="0"/>
          </a:p>
          <a:p>
            <a:r>
              <a:rPr lang="en-US" b="0" i="0" dirty="0">
                <a:solidFill>
                  <a:srgbClr val="000000"/>
                </a:solidFill>
                <a:effectLst/>
                <a:latin typeface="Helvetica Neue"/>
              </a:rPr>
              <a:t>It’s interesting to say that these hosts  represents only 2 percent of the whole listings. Basically this means there are really huge competition, especially between hosts with one or two listings. </a:t>
            </a:r>
            <a:endParaRPr lang="en-US" dirty="0"/>
          </a:p>
        </p:txBody>
      </p:sp>
      <p:sp>
        <p:nvSpPr>
          <p:cNvPr id="4" name="Slide Number Placeholder 3"/>
          <p:cNvSpPr>
            <a:spLocks noGrp="1"/>
          </p:cNvSpPr>
          <p:nvPr>
            <p:ph type="sldNum" sz="quarter" idx="5"/>
          </p:nvPr>
        </p:nvSpPr>
        <p:spPr/>
        <p:txBody>
          <a:bodyPr/>
          <a:lstStyle/>
          <a:p>
            <a:fld id="{46D279FF-AF22-4E85-8B62-13C0545051BB}" type="slidenum">
              <a:rPr lang="en-US" smtClean="0"/>
              <a:t>6</a:t>
            </a:fld>
            <a:endParaRPr lang="en-US"/>
          </a:p>
        </p:txBody>
      </p:sp>
    </p:spTree>
    <p:extLst>
      <p:ext uri="{BB962C8B-B14F-4D97-AF65-F5344CB8AC3E}">
        <p14:creationId xmlns:p14="http://schemas.microsoft.com/office/powerpoint/2010/main" val="1499476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top 10 host by total revenue, </a:t>
            </a:r>
          </a:p>
          <a:p>
            <a:endParaRPr lang="en-US" dirty="0"/>
          </a:p>
          <a:p>
            <a:r>
              <a:rPr lang="en-US" dirty="0"/>
              <a:t>The top host is Francisca with estimated revenue of more than 13 </a:t>
            </a:r>
            <a:r>
              <a:rPr lang="en-US" dirty="0" err="1"/>
              <a:t>milions</a:t>
            </a:r>
            <a:endParaRPr lang="en-US" dirty="0"/>
          </a:p>
          <a:p>
            <a:endParaRPr lang="en-US" dirty="0"/>
          </a:p>
          <a:p>
            <a:r>
              <a:rPr lang="en-US" dirty="0"/>
              <a:t>common sense says that the more listings you have the more revenue you made, but in this case there is none of top 10 host by listings</a:t>
            </a:r>
          </a:p>
          <a:p>
            <a:endParaRPr lang="en-US" dirty="0"/>
          </a:p>
          <a:p>
            <a:endParaRPr lang="en-US" dirty="0"/>
          </a:p>
          <a:p>
            <a:endParaRPr lang="en-US" dirty="0"/>
          </a:p>
          <a:p>
            <a:endParaRPr lang="en-US" dirty="0"/>
          </a:p>
          <a:p>
            <a:endParaRPr lang="en-US" dirty="0"/>
          </a:p>
          <a:p>
            <a:endParaRPr lang="en-US" dirty="0"/>
          </a:p>
          <a:p>
            <a:r>
              <a:rPr lang="en-US" dirty="0"/>
              <a:t>#The total revenue has been estimated by number of reviews and number of minimum nights</a:t>
            </a:r>
          </a:p>
        </p:txBody>
      </p:sp>
      <p:sp>
        <p:nvSpPr>
          <p:cNvPr id="4" name="Slide Number Placeholder 3"/>
          <p:cNvSpPr>
            <a:spLocks noGrp="1"/>
          </p:cNvSpPr>
          <p:nvPr>
            <p:ph type="sldNum" sz="quarter" idx="5"/>
          </p:nvPr>
        </p:nvSpPr>
        <p:spPr/>
        <p:txBody>
          <a:bodyPr/>
          <a:lstStyle/>
          <a:p>
            <a:fld id="{46D279FF-AF22-4E85-8B62-13C0545051BB}" type="slidenum">
              <a:rPr lang="en-US" smtClean="0"/>
              <a:t>7</a:t>
            </a:fld>
            <a:endParaRPr lang="en-US"/>
          </a:p>
        </p:txBody>
      </p:sp>
    </p:spTree>
    <p:extLst>
      <p:ext uri="{BB962C8B-B14F-4D97-AF65-F5344CB8AC3E}">
        <p14:creationId xmlns:p14="http://schemas.microsoft.com/office/powerpoint/2010/main" val="1923464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heatmap represents the density of accommodation </a:t>
            </a:r>
          </a:p>
          <a:p>
            <a:endParaRPr lang="en-US" dirty="0"/>
          </a:p>
          <a:p>
            <a:r>
              <a:rPr lang="en-US" dirty="0"/>
              <a:t>the redder, the more accommodations there are</a:t>
            </a:r>
            <a:endParaRPr lang="bg-BG" dirty="0"/>
          </a:p>
          <a:p>
            <a:endParaRPr lang="bg-BG" dirty="0"/>
          </a:p>
          <a:p>
            <a:r>
              <a:rPr lang="en-US" dirty="0"/>
              <a:t>We can clearly see that the closer we are to the center, the more housing there are</a:t>
            </a:r>
          </a:p>
          <a:p>
            <a:endParaRPr lang="en-US" dirty="0"/>
          </a:p>
        </p:txBody>
      </p:sp>
      <p:sp>
        <p:nvSpPr>
          <p:cNvPr id="4" name="Slide Number Placeholder 3"/>
          <p:cNvSpPr>
            <a:spLocks noGrp="1"/>
          </p:cNvSpPr>
          <p:nvPr>
            <p:ph type="sldNum" sz="quarter" idx="5"/>
          </p:nvPr>
        </p:nvSpPr>
        <p:spPr/>
        <p:txBody>
          <a:bodyPr/>
          <a:lstStyle/>
          <a:p>
            <a:fld id="{46D279FF-AF22-4E85-8B62-13C0545051BB}" type="slidenum">
              <a:rPr lang="en-US" smtClean="0"/>
              <a:t>8</a:t>
            </a:fld>
            <a:endParaRPr lang="en-US"/>
          </a:p>
        </p:txBody>
      </p:sp>
    </p:spTree>
    <p:extLst>
      <p:ext uri="{BB962C8B-B14F-4D97-AF65-F5344CB8AC3E}">
        <p14:creationId xmlns:p14="http://schemas.microsoft.com/office/powerpoint/2010/main" val="4018532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And </a:t>
            </a:r>
            <a:r>
              <a:rPr lang="en-US" dirty="0" err="1"/>
              <a:t>ofcourse</a:t>
            </a:r>
            <a:r>
              <a:rPr lang="en-US" dirty="0"/>
              <a:t> these three regions  are with most density </a:t>
            </a:r>
          </a:p>
        </p:txBody>
      </p:sp>
      <p:sp>
        <p:nvSpPr>
          <p:cNvPr id="4" name="Slide Number Placeholder 3"/>
          <p:cNvSpPr>
            <a:spLocks noGrp="1"/>
          </p:cNvSpPr>
          <p:nvPr>
            <p:ph type="sldNum" sz="quarter" idx="5"/>
          </p:nvPr>
        </p:nvSpPr>
        <p:spPr/>
        <p:txBody>
          <a:bodyPr/>
          <a:lstStyle/>
          <a:p>
            <a:fld id="{46D279FF-AF22-4E85-8B62-13C0545051BB}" type="slidenum">
              <a:rPr lang="en-US" smtClean="0"/>
              <a:t>9</a:t>
            </a:fld>
            <a:endParaRPr lang="en-US"/>
          </a:p>
        </p:txBody>
      </p:sp>
    </p:spTree>
    <p:extLst>
      <p:ext uri="{BB962C8B-B14F-4D97-AF65-F5344CB8AC3E}">
        <p14:creationId xmlns:p14="http://schemas.microsoft.com/office/powerpoint/2010/main" val="1181205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660B9-60EB-4ABF-8B65-367DD8FF24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E6B650-B597-4EBC-9EC3-817E61CF42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E2A3E6-C4B3-4580-86C1-AD1210A566E0}"/>
              </a:ext>
            </a:extLst>
          </p:cNvPr>
          <p:cNvSpPr>
            <a:spLocks noGrp="1"/>
          </p:cNvSpPr>
          <p:nvPr>
            <p:ph type="dt" sz="half" idx="10"/>
          </p:nvPr>
        </p:nvSpPr>
        <p:spPr/>
        <p:txBody>
          <a:bodyPr/>
          <a:lstStyle/>
          <a:p>
            <a:fld id="{9F4621D0-4DFB-4BD8-99B0-71CF6FC9BFEA}" type="datetimeFigureOut">
              <a:rPr lang="en-US" smtClean="0"/>
              <a:t>7/9/2021</a:t>
            </a:fld>
            <a:endParaRPr lang="en-US"/>
          </a:p>
        </p:txBody>
      </p:sp>
      <p:sp>
        <p:nvSpPr>
          <p:cNvPr id="5" name="Footer Placeholder 4">
            <a:extLst>
              <a:ext uri="{FF2B5EF4-FFF2-40B4-BE49-F238E27FC236}">
                <a16:creationId xmlns:a16="http://schemas.microsoft.com/office/drawing/2014/main" id="{EB162DEC-8C41-45AF-A24D-9FCB7FE31B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7A575-C650-41B2-BA39-299E590A843D}"/>
              </a:ext>
            </a:extLst>
          </p:cNvPr>
          <p:cNvSpPr>
            <a:spLocks noGrp="1"/>
          </p:cNvSpPr>
          <p:nvPr>
            <p:ph type="sldNum" sz="quarter" idx="12"/>
          </p:nvPr>
        </p:nvSpPr>
        <p:spPr/>
        <p:txBody>
          <a:bodyPr/>
          <a:lstStyle/>
          <a:p>
            <a:fld id="{139DAFEF-E10F-49C2-B3A2-E99548CCC722}" type="slidenum">
              <a:rPr lang="en-US" smtClean="0"/>
              <a:t>‹#›</a:t>
            </a:fld>
            <a:endParaRPr lang="en-US"/>
          </a:p>
        </p:txBody>
      </p:sp>
    </p:spTree>
    <p:extLst>
      <p:ext uri="{BB962C8B-B14F-4D97-AF65-F5344CB8AC3E}">
        <p14:creationId xmlns:p14="http://schemas.microsoft.com/office/powerpoint/2010/main" val="2151025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77DA5-2489-4376-8672-C3BF5FA047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653773-0B17-4CEA-A01F-CAE4D0A6AD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B5B9E-8225-4DFF-B54D-D743AB271A7C}"/>
              </a:ext>
            </a:extLst>
          </p:cNvPr>
          <p:cNvSpPr>
            <a:spLocks noGrp="1"/>
          </p:cNvSpPr>
          <p:nvPr>
            <p:ph type="dt" sz="half" idx="10"/>
          </p:nvPr>
        </p:nvSpPr>
        <p:spPr/>
        <p:txBody>
          <a:bodyPr/>
          <a:lstStyle/>
          <a:p>
            <a:fld id="{9F4621D0-4DFB-4BD8-99B0-71CF6FC9BFEA}" type="datetimeFigureOut">
              <a:rPr lang="en-US" smtClean="0"/>
              <a:t>7/9/2021</a:t>
            </a:fld>
            <a:endParaRPr lang="en-US"/>
          </a:p>
        </p:txBody>
      </p:sp>
      <p:sp>
        <p:nvSpPr>
          <p:cNvPr id="5" name="Footer Placeholder 4">
            <a:extLst>
              <a:ext uri="{FF2B5EF4-FFF2-40B4-BE49-F238E27FC236}">
                <a16:creationId xmlns:a16="http://schemas.microsoft.com/office/drawing/2014/main" id="{259BDD5F-8CD9-4040-A1BA-055AF79E47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9EDF8D-4B03-4B37-9E4A-F90B96A6D3FE}"/>
              </a:ext>
            </a:extLst>
          </p:cNvPr>
          <p:cNvSpPr>
            <a:spLocks noGrp="1"/>
          </p:cNvSpPr>
          <p:nvPr>
            <p:ph type="sldNum" sz="quarter" idx="12"/>
          </p:nvPr>
        </p:nvSpPr>
        <p:spPr/>
        <p:txBody>
          <a:bodyPr/>
          <a:lstStyle/>
          <a:p>
            <a:fld id="{139DAFEF-E10F-49C2-B3A2-E99548CCC722}" type="slidenum">
              <a:rPr lang="en-US" smtClean="0"/>
              <a:t>‹#›</a:t>
            </a:fld>
            <a:endParaRPr lang="en-US"/>
          </a:p>
        </p:txBody>
      </p:sp>
    </p:spTree>
    <p:extLst>
      <p:ext uri="{BB962C8B-B14F-4D97-AF65-F5344CB8AC3E}">
        <p14:creationId xmlns:p14="http://schemas.microsoft.com/office/powerpoint/2010/main" val="3398570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3BBD5A-4171-492F-BDB3-92B439A171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1543D0-F62E-44D3-9D7F-F8E40FB29E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BB8B00-D5DF-443A-BA9E-669F1D2101EE}"/>
              </a:ext>
            </a:extLst>
          </p:cNvPr>
          <p:cNvSpPr>
            <a:spLocks noGrp="1"/>
          </p:cNvSpPr>
          <p:nvPr>
            <p:ph type="dt" sz="half" idx="10"/>
          </p:nvPr>
        </p:nvSpPr>
        <p:spPr/>
        <p:txBody>
          <a:bodyPr/>
          <a:lstStyle/>
          <a:p>
            <a:fld id="{9F4621D0-4DFB-4BD8-99B0-71CF6FC9BFEA}" type="datetimeFigureOut">
              <a:rPr lang="en-US" smtClean="0"/>
              <a:t>7/9/2021</a:t>
            </a:fld>
            <a:endParaRPr lang="en-US"/>
          </a:p>
        </p:txBody>
      </p:sp>
      <p:sp>
        <p:nvSpPr>
          <p:cNvPr id="5" name="Footer Placeholder 4">
            <a:extLst>
              <a:ext uri="{FF2B5EF4-FFF2-40B4-BE49-F238E27FC236}">
                <a16:creationId xmlns:a16="http://schemas.microsoft.com/office/drawing/2014/main" id="{A8EB2C34-B356-4710-9647-4EF79FBA44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776704-FB7C-4F8D-B0CC-0DFC20DA6C7A}"/>
              </a:ext>
            </a:extLst>
          </p:cNvPr>
          <p:cNvSpPr>
            <a:spLocks noGrp="1"/>
          </p:cNvSpPr>
          <p:nvPr>
            <p:ph type="sldNum" sz="quarter" idx="12"/>
          </p:nvPr>
        </p:nvSpPr>
        <p:spPr/>
        <p:txBody>
          <a:bodyPr/>
          <a:lstStyle/>
          <a:p>
            <a:fld id="{139DAFEF-E10F-49C2-B3A2-E99548CCC722}" type="slidenum">
              <a:rPr lang="en-US" smtClean="0"/>
              <a:t>‹#›</a:t>
            </a:fld>
            <a:endParaRPr lang="en-US"/>
          </a:p>
        </p:txBody>
      </p:sp>
    </p:spTree>
    <p:extLst>
      <p:ext uri="{BB962C8B-B14F-4D97-AF65-F5344CB8AC3E}">
        <p14:creationId xmlns:p14="http://schemas.microsoft.com/office/powerpoint/2010/main" val="1195828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A55E2-D4BA-4D5E-9056-81AD044398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B0A26-66B1-42E8-9BE5-36EAD21008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2939E6-FC13-4CBC-8D81-D74B5D9659EC}"/>
              </a:ext>
            </a:extLst>
          </p:cNvPr>
          <p:cNvSpPr>
            <a:spLocks noGrp="1"/>
          </p:cNvSpPr>
          <p:nvPr>
            <p:ph type="dt" sz="half" idx="10"/>
          </p:nvPr>
        </p:nvSpPr>
        <p:spPr/>
        <p:txBody>
          <a:bodyPr/>
          <a:lstStyle/>
          <a:p>
            <a:fld id="{9F4621D0-4DFB-4BD8-99B0-71CF6FC9BFEA}" type="datetimeFigureOut">
              <a:rPr lang="en-US" smtClean="0"/>
              <a:t>7/9/2021</a:t>
            </a:fld>
            <a:endParaRPr lang="en-US"/>
          </a:p>
        </p:txBody>
      </p:sp>
      <p:sp>
        <p:nvSpPr>
          <p:cNvPr id="5" name="Footer Placeholder 4">
            <a:extLst>
              <a:ext uri="{FF2B5EF4-FFF2-40B4-BE49-F238E27FC236}">
                <a16:creationId xmlns:a16="http://schemas.microsoft.com/office/drawing/2014/main" id="{2EB8FE45-803D-429A-9FB9-9DDA0126F1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95DAF3-2BFC-4A5F-8968-6A8474EEA928}"/>
              </a:ext>
            </a:extLst>
          </p:cNvPr>
          <p:cNvSpPr>
            <a:spLocks noGrp="1"/>
          </p:cNvSpPr>
          <p:nvPr>
            <p:ph type="sldNum" sz="quarter" idx="12"/>
          </p:nvPr>
        </p:nvSpPr>
        <p:spPr/>
        <p:txBody>
          <a:bodyPr/>
          <a:lstStyle/>
          <a:p>
            <a:fld id="{139DAFEF-E10F-49C2-B3A2-E99548CCC722}" type="slidenum">
              <a:rPr lang="en-US" smtClean="0"/>
              <a:t>‹#›</a:t>
            </a:fld>
            <a:endParaRPr lang="en-US"/>
          </a:p>
        </p:txBody>
      </p:sp>
    </p:spTree>
    <p:extLst>
      <p:ext uri="{BB962C8B-B14F-4D97-AF65-F5344CB8AC3E}">
        <p14:creationId xmlns:p14="http://schemas.microsoft.com/office/powerpoint/2010/main" val="1502994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FC36F-0E08-4B23-BD0E-56E8E3C7CB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CB7C1E-A985-4057-9B40-5EA2AB5DD1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4E688B-063E-46EF-A98A-37583D593D2C}"/>
              </a:ext>
            </a:extLst>
          </p:cNvPr>
          <p:cNvSpPr>
            <a:spLocks noGrp="1"/>
          </p:cNvSpPr>
          <p:nvPr>
            <p:ph type="dt" sz="half" idx="10"/>
          </p:nvPr>
        </p:nvSpPr>
        <p:spPr/>
        <p:txBody>
          <a:bodyPr/>
          <a:lstStyle/>
          <a:p>
            <a:fld id="{9F4621D0-4DFB-4BD8-99B0-71CF6FC9BFEA}" type="datetimeFigureOut">
              <a:rPr lang="en-US" smtClean="0"/>
              <a:t>7/9/2021</a:t>
            </a:fld>
            <a:endParaRPr lang="en-US"/>
          </a:p>
        </p:txBody>
      </p:sp>
      <p:sp>
        <p:nvSpPr>
          <p:cNvPr id="5" name="Footer Placeholder 4">
            <a:extLst>
              <a:ext uri="{FF2B5EF4-FFF2-40B4-BE49-F238E27FC236}">
                <a16:creationId xmlns:a16="http://schemas.microsoft.com/office/drawing/2014/main" id="{8E2F2332-0B54-491B-B89B-94699B0592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E2CED4-DBB5-42BE-B212-D0F64FD995DF}"/>
              </a:ext>
            </a:extLst>
          </p:cNvPr>
          <p:cNvSpPr>
            <a:spLocks noGrp="1"/>
          </p:cNvSpPr>
          <p:nvPr>
            <p:ph type="sldNum" sz="quarter" idx="12"/>
          </p:nvPr>
        </p:nvSpPr>
        <p:spPr/>
        <p:txBody>
          <a:bodyPr/>
          <a:lstStyle/>
          <a:p>
            <a:fld id="{139DAFEF-E10F-49C2-B3A2-E99548CCC722}" type="slidenum">
              <a:rPr lang="en-US" smtClean="0"/>
              <a:t>‹#›</a:t>
            </a:fld>
            <a:endParaRPr lang="en-US"/>
          </a:p>
        </p:txBody>
      </p:sp>
    </p:spTree>
    <p:extLst>
      <p:ext uri="{BB962C8B-B14F-4D97-AF65-F5344CB8AC3E}">
        <p14:creationId xmlns:p14="http://schemas.microsoft.com/office/powerpoint/2010/main" val="2679433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2BF56-FE3E-41FF-92CF-DBD61830FD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092576-AB25-4D5E-8A91-3B286A9F53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5239E1-6F39-489B-B767-A0309BFFF8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C398AB-59C9-4F82-929F-65625DF7FF6F}"/>
              </a:ext>
            </a:extLst>
          </p:cNvPr>
          <p:cNvSpPr>
            <a:spLocks noGrp="1"/>
          </p:cNvSpPr>
          <p:nvPr>
            <p:ph type="dt" sz="half" idx="10"/>
          </p:nvPr>
        </p:nvSpPr>
        <p:spPr/>
        <p:txBody>
          <a:bodyPr/>
          <a:lstStyle/>
          <a:p>
            <a:fld id="{9F4621D0-4DFB-4BD8-99B0-71CF6FC9BFEA}" type="datetimeFigureOut">
              <a:rPr lang="en-US" smtClean="0"/>
              <a:t>7/9/2021</a:t>
            </a:fld>
            <a:endParaRPr lang="en-US"/>
          </a:p>
        </p:txBody>
      </p:sp>
      <p:sp>
        <p:nvSpPr>
          <p:cNvPr id="6" name="Footer Placeholder 5">
            <a:extLst>
              <a:ext uri="{FF2B5EF4-FFF2-40B4-BE49-F238E27FC236}">
                <a16:creationId xmlns:a16="http://schemas.microsoft.com/office/drawing/2014/main" id="{53102961-EF0F-4303-91E1-04946D2EAC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6F1965-7FD9-429E-804C-11222A40E230}"/>
              </a:ext>
            </a:extLst>
          </p:cNvPr>
          <p:cNvSpPr>
            <a:spLocks noGrp="1"/>
          </p:cNvSpPr>
          <p:nvPr>
            <p:ph type="sldNum" sz="quarter" idx="12"/>
          </p:nvPr>
        </p:nvSpPr>
        <p:spPr/>
        <p:txBody>
          <a:bodyPr/>
          <a:lstStyle/>
          <a:p>
            <a:fld id="{139DAFEF-E10F-49C2-B3A2-E99548CCC722}" type="slidenum">
              <a:rPr lang="en-US" smtClean="0"/>
              <a:t>‹#›</a:t>
            </a:fld>
            <a:endParaRPr lang="en-US"/>
          </a:p>
        </p:txBody>
      </p:sp>
    </p:spTree>
    <p:extLst>
      <p:ext uri="{BB962C8B-B14F-4D97-AF65-F5344CB8AC3E}">
        <p14:creationId xmlns:p14="http://schemas.microsoft.com/office/powerpoint/2010/main" val="1794514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FFC75-B286-4004-8D92-BEA95C6CAC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7C6EB3-3575-48CC-9FB5-E6753C68D3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6259DC-9977-4FE4-873D-39C918C48C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867CCE-3184-4419-A968-4B00794FB1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A4DD44-CAA1-4B6E-9EC9-7A8A046B48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FF9696-2FD3-4CB6-9DF3-D7D4D8EE266D}"/>
              </a:ext>
            </a:extLst>
          </p:cNvPr>
          <p:cNvSpPr>
            <a:spLocks noGrp="1"/>
          </p:cNvSpPr>
          <p:nvPr>
            <p:ph type="dt" sz="half" idx="10"/>
          </p:nvPr>
        </p:nvSpPr>
        <p:spPr/>
        <p:txBody>
          <a:bodyPr/>
          <a:lstStyle/>
          <a:p>
            <a:fld id="{9F4621D0-4DFB-4BD8-99B0-71CF6FC9BFEA}" type="datetimeFigureOut">
              <a:rPr lang="en-US" smtClean="0"/>
              <a:t>7/9/2021</a:t>
            </a:fld>
            <a:endParaRPr lang="en-US"/>
          </a:p>
        </p:txBody>
      </p:sp>
      <p:sp>
        <p:nvSpPr>
          <p:cNvPr id="8" name="Footer Placeholder 7">
            <a:extLst>
              <a:ext uri="{FF2B5EF4-FFF2-40B4-BE49-F238E27FC236}">
                <a16:creationId xmlns:a16="http://schemas.microsoft.com/office/drawing/2014/main" id="{07C053CF-D911-4439-82CB-A50D440225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31A9DF-F93F-4C5E-8D55-0C521E574912}"/>
              </a:ext>
            </a:extLst>
          </p:cNvPr>
          <p:cNvSpPr>
            <a:spLocks noGrp="1"/>
          </p:cNvSpPr>
          <p:nvPr>
            <p:ph type="sldNum" sz="quarter" idx="12"/>
          </p:nvPr>
        </p:nvSpPr>
        <p:spPr/>
        <p:txBody>
          <a:bodyPr/>
          <a:lstStyle/>
          <a:p>
            <a:fld id="{139DAFEF-E10F-49C2-B3A2-E99548CCC722}" type="slidenum">
              <a:rPr lang="en-US" smtClean="0"/>
              <a:t>‹#›</a:t>
            </a:fld>
            <a:endParaRPr lang="en-US"/>
          </a:p>
        </p:txBody>
      </p:sp>
    </p:spTree>
    <p:extLst>
      <p:ext uri="{BB962C8B-B14F-4D97-AF65-F5344CB8AC3E}">
        <p14:creationId xmlns:p14="http://schemas.microsoft.com/office/powerpoint/2010/main" val="1240789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69758-C386-43DC-816E-E23CD2D203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60C220-3FC9-4C73-86A8-757C1CD18C57}"/>
              </a:ext>
            </a:extLst>
          </p:cNvPr>
          <p:cNvSpPr>
            <a:spLocks noGrp="1"/>
          </p:cNvSpPr>
          <p:nvPr>
            <p:ph type="dt" sz="half" idx="10"/>
          </p:nvPr>
        </p:nvSpPr>
        <p:spPr/>
        <p:txBody>
          <a:bodyPr/>
          <a:lstStyle/>
          <a:p>
            <a:fld id="{9F4621D0-4DFB-4BD8-99B0-71CF6FC9BFEA}" type="datetimeFigureOut">
              <a:rPr lang="en-US" smtClean="0"/>
              <a:t>7/9/2021</a:t>
            </a:fld>
            <a:endParaRPr lang="en-US"/>
          </a:p>
        </p:txBody>
      </p:sp>
      <p:sp>
        <p:nvSpPr>
          <p:cNvPr id="4" name="Footer Placeholder 3">
            <a:extLst>
              <a:ext uri="{FF2B5EF4-FFF2-40B4-BE49-F238E27FC236}">
                <a16:creationId xmlns:a16="http://schemas.microsoft.com/office/drawing/2014/main" id="{E4FEE097-7133-4AB0-8480-AAE7B1D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7282D5-6FE7-40F2-BDAE-41433053DEAE}"/>
              </a:ext>
            </a:extLst>
          </p:cNvPr>
          <p:cNvSpPr>
            <a:spLocks noGrp="1"/>
          </p:cNvSpPr>
          <p:nvPr>
            <p:ph type="sldNum" sz="quarter" idx="12"/>
          </p:nvPr>
        </p:nvSpPr>
        <p:spPr/>
        <p:txBody>
          <a:bodyPr/>
          <a:lstStyle/>
          <a:p>
            <a:fld id="{139DAFEF-E10F-49C2-B3A2-E99548CCC722}" type="slidenum">
              <a:rPr lang="en-US" smtClean="0"/>
              <a:t>‹#›</a:t>
            </a:fld>
            <a:endParaRPr lang="en-US"/>
          </a:p>
        </p:txBody>
      </p:sp>
    </p:spTree>
    <p:extLst>
      <p:ext uri="{BB962C8B-B14F-4D97-AF65-F5344CB8AC3E}">
        <p14:creationId xmlns:p14="http://schemas.microsoft.com/office/powerpoint/2010/main" val="3684041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E5D826-F05C-4B03-BB86-44F044CCD530}"/>
              </a:ext>
            </a:extLst>
          </p:cNvPr>
          <p:cNvSpPr>
            <a:spLocks noGrp="1"/>
          </p:cNvSpPr>
          <p:nvPr>
            <p:ph type="dt" sz="half" idx="10"/>
          </p:nvPr>
        </p:nvSpPr>
        <p:spPr/>
        <p:txBody>
          <a:bodyPr/>
          <a:lstStyle/>
          <a:p>
            <a:fld id="{9F4621D0-4DFB-4BD8-99B0-71CF6FC9BFEA}" type="datetimeFigureOut">
              <a:rPr lang="en-US" smtClean="0"/>
              <a:t>7/9/2021</a:t>
            </a:fld>
            <a:endParaRPr lang="en-US"/>
          </a:p>
        </p:txBody>
      </p:sp>
      <p:sp>
        <p:nvSpPr>
          <p:cNvPr id="3" name="Footer Placeholder 2">
            <a:extLst>
              <a:ext uri="{FF2B5EF4-FFF2-40B4-BE49-F238E27FC236}">
                <a16:creationId xmlns:a16="http://schemas.microsoft.com/office/drawing/2014/main" id="{24BD6639-9A83-4EEC-9BEF-40B1C08335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FFA215-0429-46DA-A359-80B4BDBAD15C}"/>
              </a:ext>
            </a:extLst>
          </p:cNvPr>
          <p:cNvSpPr>
            <a:spLocks noGrp="1"/>
          </p:cNvSpPr>
          <p:nvPr>
            <p:ph type="sldNum" sz="quarter" idx="12"/>
          </p:nvPr>
        </p:nvSpPr>
        <p:spPr/>
        <p:txBody>
          <a:bodyPr/>
          <a:lstStyle/>
          <a:p>
            <a:fld id="{139DAFEF-E10F-49C2-B3A2-E99548CCC722}" type="slidenum">
              <a:rPr lang="en-US" smtClean="0"/>
              <a:t>‹#›</a:t>
            </a:fld>
            <a:endParaRPr lang="en-US"/>
          </a:p>
        </p:txBody>
      </p:sp>
    </p:spTree>
    <p:extLst>
      <p:ext uri="{BB962C8B-B14F-4D97-AF65-F5344CB8AC3E}">
        <p14:creationId xmlns:p14="http://schemas.microsoft.com/office/powerpoint/2010/main" val="2318189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33B62-42DD-42FB-817B-15F7DF5BC8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8E0DDC-828D-47B5-8732-513CF64FE0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581951-1AEC-43A6-A47E-724A6FF902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036D9D-833A-40D8-B338-5B9AD1A9A119}"/>
              </a:ext>
            </a:extLst>
          </p:cNvPr>
          <p:cNvSpPr>
            <a:spLocks noGrp="1"/>
          </p:cNvSpPr>
          <p:nvPr>
            <p:ph type="dt" sz="half" idx="10"/>
          </p:nvPr>
        </p:nvSpPr>
        <p:spPr/>
        <p:txBody>
          <a:bodyPr/>
          <a:lstStyle/>
          <a:p>
            <a:fld id="{9F4621D0-4DFB-4BD8-99B0-71CF6FC9BFEA}" type="datetimeFigureOut">
              <a:rPr lang="en-US" smtClean="0"/>
              <a:t>7/9/2021</a:t>
            </a:fld>
            <a:endParaRPr lang="en-US"/>
          </a:p>
        </p:txBody>
      </p:sp>
      <p:sp>
        <p:nvSpPr>
          <p:cNvPr id="6" name="Footer Placeholder 5">
            <a:extLst>
              <a:ext uri="{FF2B5EF4-FFF2-40B4-BE49-F238E27FC236}">
                <a16:creationId xmlns:a16="http://schemas.microsoft.com/office/drawing/2014/main" id="{2E4C5154-388F-4501-852B-1B7741AF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09A76-D5A3-4970-BF92-5058E13762F8}"/>
              </a:ext>
            </a:extLst>
          </p:cNvPr>
          <p:cNvSpPr>
            <a:spLocks noGrp="1"/>
          </p:cNvSpPr>
          <p:nvPr>
            <p:ph type="sldNum" sz="quarter" idx="12"/>
          </p:nvPr>
        </p:nvSpPr>
        <p:spPr/>
        <p:txBody>
          <a:bodyPr/>
          <a:lstStyle/>
          <a:p>
            <a:fld id="{139DAFEF-E10F-49C2-B3A2-E99548CCC722}" type="slidenum">
              <a:rPr lang="en-US" smtClean="0"/>
              <a:t>‹#›</a:t>
            </a:fld>
            <a:endParaRPr lang="en-US"/>
          </a:p>
        </p:txBody>
      </p:sp>
    </p:spTree>
    <p:extLst>
      <p:ext uri="{BB962C8B-B14F-4D97-AF65-F5344CB8AC3E}">
        <p14:creationId xmlns:p14="http://schemas.microsoft.com/office/powerpoint/2010/main" val="3159374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71C5B-C9DB-4AFE-A28F-A3BF4549DB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8159F5-2CCB-435E-8288-BEF1C57A59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4D3468-9787-4B62-9480-666BF83A41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D5A57D-D43D-42B2-A16E-FEE771199986}"/>
              </a:ext>
            </a:extLst>
          </p:cNvPr>
          <p:cNvSpPr>
            <a:spLocks noGrp="1"/>
          </p:cNvSpPr>
          <p:nvPr>
            <p:ph type="dt" sz="half" idx="10"/>
          </p:nvPr>
        </p:nvSpPr>
        <p:spPr/>
        <p:txBody>
          <a:bodyPr/>
          <a:lstStyle/>
          <a:p>
            <a:fld id="{9F4621D0-4DFB-4BD8-99B0-71CF6FC9BFEA}" type="datetimeFigureOut">
              <a:rPr lang="en-US" smtClean="0"/>
              <a:t>7/9/2021</a:t>
            </a:fld>
            <a:endParaRPr lang="en-US"/>
          </a:p>
        </p:txBody>
      </p:sp>
      <p:sp>
        <p:nvSpPr>
          <p:cNvPr id="6" name="Footer Placeholder 5">
            <a:extLst>
              <a:ext uri="{FF2B5EF4-FFF2-40B4-BE49-F238E27FC236}">
                <a16:creationId xmlns:a16="http://schemas.microsoft.com/office/drawing/2014/main" id="{8765E99A-4A81-4963-9A5A-1DA713464C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02120F-7230-4DF8-9DAE-57E5F0D2CD42}"/>
              </a:ext>
            </a:extLst>
          </p:cNvPr>
          <p:cNvSpPr>
            <a:spLocks noGrp="1"/>
          </p:cNvSpPr>
          <p:nvPr>
            <p:ph type="sldNum" sz="quarter" idx="12"/>
          </p:nvPr>
        </p:nvSpPr>
        <p:spPr/>
        <p:txBody>
          <a:bodyPr/>
          <a:lstStyle/>
          <a:p>
            <a:fld id="{139DAFEF-E10F-49C2-B3A2-E99548CCC722}" type="slidenum">
              <a:rPr lang="en-US" smtClean="0"/>
              <a:t>‹#›</a:t>
            </a:fld>
            <a:endParaRPr lang="en-US"/>
          </a:p>
        </p:txBody>
      </p:sp>
    </p:spTree>
    <p:extLst>
      <p:ext uri="{BB962C8B-B14F-4D97-AF65-F5344CB8AC3E}">
        <p14:creationId xmlns:p14="http://schemas.microsoft.com/office/powerpoint/2010/main" val="69664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151A33-7E2F-465F-99AB-EED5A5DE7D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AE0CC6-FE18-49D4-AF46-A5D46FA7CF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79E57D-EB70-470D-8967-E65D0EC488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4621D0-4DFB-4BD8-99B0-71CF6FC9BFEA}" type="datetimeFigureOut">
              <a:rPr lang="en-US" smtClean="0"/>
              <a:t>7/9/2021</a:t>
            </a:fld>
            <a:endParaRPr lang="en-US"/>
          </a:p>
        </p:txBody>
      </p:sp>
      <p:sp>
        <p:nvSpPr>
          <p:cNvPr id="5" name="Footer Placeholder 4">
            <a:extLst>
              <a:ext uri="{FF2B5EF4-FFF2-40B4-BE49-F238E27FC236}">
                <a16:creationId xmlns:a16="http://schemas.microsoft.com/office/drawing/2014/main" id="{CAA07DB1-D02A-4762-901C-01B194E0CD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C0BDB9-40D9-4AA1-A475-898B6B687B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9DAFEF-E10F-49C2-B3A2-E99548CCC722}" type="slidenum">
              <a:rPr lang="en-US" smtClean="0"/>
              <a:t>‹#›</a:t>
            </a:fld>
            <a:endParaRPr lang="en-US"/>
          </a:p>
        </p:txBody>
      </p:sp>
    </p:spTree>
    <p:extLst>
      <p:ext uri="{BB962C8B-B14F-4D97-AF65-F5344CB8AC3E}">
        <p14:creationId xmlns:p14="http://schemas.microsoft.com/office/powerpoint/2010/main" val="1524500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text, sky, outdoor, city&#10;&#10;Description automatically generated">
            <a:extLst>
              <a:ext uri="{FF2B5EF4-FFF2-40B4-BE49-F238E27FC236}">
                <a16:creationId xmlns:a16="http://schemas.microsoft.com/office/drawing/2014/main" id="{CA027FD3-EFCC-4BB1-AF48-847978C72DF8}"/>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b="30"/>
          <a:stretch/>
        </p:blipFill>
        <p:spPr>
          <a:xfrm>
            <a:off x="0" y="0"/>
            <a:ext cx="12192000" cy="6855958"/>
          </a:xfrm>
          <a:prstGeom prst="rect">
            <a:avLst/>
          </a:prstGeom>
        </p:spPr>
      </p:pic>
      <p:sp>
        <p:nvSpPr>
          <p:cNvPr id="2" name="Title 1">
            <a:extLst>
              <a:ext uri="{FF2B5EF4-FFF2-40B4-BE49-F238E27FC236}">
                <a16:creationId xmlns:a16="http://schemas.microsoft.com/office/drawing/2014/main" id="{F80D52CF-9B4C-43E1-9D9C-C63AE48A970B}"/>
              </a:ext>
            </a:extLst>
          </p:cNvPr>
          <p:cNvSpPr>
            <a:spLocks noGrp="1"/>
          </p:cNvSpPr>
          <p:nvPr>
            <p:ph type="title"/>
          </p:nvPr>
        </p:nvSpPr>
        <p:spPr>
          <a:xfrm>
            <a:off x="595421" y="2282693"/>
            <a:ext cx="4666470" cy="2076333"/>
          </a:xfrm>
        </p:spPr>
        <p:txBody>
          <a:bodyPr vert="horz" lIns="91440" tIns="45720" rIns="91440" bIns="45720" rtlCol="0" anchor="t">
            <a:normAutofit/>
          </a:bodyPr>
          <a:lstStyle/>
          <a:p>
            <a:r>
              <a:rPr lang="en-US" sz="4800" kern="1200" dirty="0">
                <a:solidFill>
                  <a:schemeClr val="tx1"/>
                </a:solidFill>
                <a:latin typeface="+mj-lt"/>
                <a:ea typeface="+mj-ea"/>
                <a:cs typeface="+mj-cs"/>
              </a:rPr>
              <a:t>Airbnb vs Berlin</a:t>
            </a:r>
          </a:p>
        </p:txBody>
      </p:sp>
      <p:sp>
        <p:nvSpPr>
          <p:cNvPr id="33" name="Content Placeholder 17">
            <a:extLst>
              <a:ext uri="{FF2B5EF4-FFF2-40B4-BE49-F238E27FC236}">
                <a16:creationId xmlns:a16="http://schemas.microsoft.com/office/drawing/2014/main" id="{D88A9180-C77D-4F8D-9166-B4369F08E1AB}"/>
              </a:ext>
            </a:extLst>
          </p:cNvPr>
          <p:cNvSpPr>
            <a:spLocks noGrp="1"/>
          </p:cNvSpPr>
          <p:nvPr>
            <p:ph idx="1"/>
          </p:nvPr>
        </p:nvSpPr>
        <p:spPr>
          <a:xfrm>
            <a:off x="643467" y="2348680"/>
            <a:ext cx="4823883" cy="972180"/>
          </a:xfrm>
        </p:spPr>
        <p:txBody>
          <a:bodyPr vert="horz" lIns="91440" tIns="45720" rIns="91440" bIns="45720" rtlCol="0" anchor="b">
            <a:normAutofit/>
          </a:bodyPr>
          <a:lstStyle/>
          <a:p>
            <a:pPr marL="0" indent="0">
              <a:buNone/>
            </a:pPr>
            <a:r>
              <a:rPr lang="en-US" sz="2000" kern="1200" dirty="0">
                <a:solidFill>
                  <a:schemeClr val="tx1"/>
                </a:solidFill>
                <a:latin typeface="+mn-lt"/>
                <a:ea typeface="+mn-ea"/>
                <a:cs typeface="+mn-cs"/>
              </a:rPr>
              <a:t>What data tell us ?</a:t>
            </a:r>
          </a:p>
        </p:txBody>
      </p:sp>
      <p:pic>
        <p:nvPicPr>
          <p:cNvPr id="9" name="Content Placeholder 8" descr="A white logo on a red background&#10;&#10;Description automatically generated with medium confidence">
            <a:extLst>
              <a:ext uri="{FF2B5EF4-FFF2-40B4-BE49-F238E27FC236}">
                <a16:creationId xmlns:a16="http://schemas.microsoft.com/office/drawing/2014/main" id="{AFC03B7D-44FD-41FA-90D8-A39CDCF0AD23}"/>
              </a:ext>
            </a:extLst>
          </p:cNvPr>
          <p:cNvPicPr>
            <a:picLocks noChangeAspect="1"/>
          </p:cNvPicPr>
          <p:nvPr/>
        </p:nvPicPr>
        <p:blipFill rotWithShape="1">
          <a:blip r:embed="rId4">
            <a:extLst>
              <a:ext uri="{28A0092B-C50C-407E-A947-70E740481C1C}">
                <a14:useLocalDpi xmlns:a14="http://schemas.microsoft.com/office/drawing/2010/main" val="0"/>
              </a:ext>
            </a:extLst>
          </a:blip>
          <a:srcRect l="16976" r="17778"/>
          <a:stretch/>
        </p:blipFill>
        <p:spPr>
          <a:xfrm>
            <a:off x="6021086" y="634451"/>
            <a:ext cx="6170914" cy="6313225"/>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extLst>
      <p:ext uri="{BB962C8B-B14F-4D97-AF65-F5344CB8AC3E}">
        <p14:creationId xmlns:p14="http://schemas.microsoft.com/office/powerpoint/2010/main" val="294358211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39A14-6AB0-4E40-9059-493B91E7109B}"/>
              </a:ext>
            </a:extLst>
          </p:cNvPr>
          <p:cNvSpPr>
            <a:spLocks noGrp="1"/>
          </p:cNvSpPr>
          <p:nvPr>
            <p:ph type="title"/>
          </p:nvPr>
        </p:nvSpPr>
        <p:spPr/>
        <p:txBody>
          <a:bodyPr/>
          <a:lstStyle/>
          <a:p>
            <a:r>
              <a:rPr lang="en-US" dirty="0"/>
              <a:t>Density map by regions</a:t>
            </a:r>
          </a:p>
        </p:txBody>
      </p:sp>
      <p:pic>
        <p:nvPicPr>
          <p:cNvPr id="5" name="Content Placeholder 4" descr="Map&#10;&#10;Description automatically generated">
            <a:extLst>
              <a:ext uri="{FF2B5EF4-FFF2-40B4-BE49-F238E27FC236}">
                <a16:creationId xmlns:a16="http://schemas.microsoft.com/office/drawing/2014/main" id="{F208C975-848C-4FEC-9F17-6A3A195BF87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9324" y="0"/>
            <a:ext cx="10953352" cy="6858000"/>
          </a:xfrm>
        </p:spPr>
      </p:pic>
    </p:spTree>
    <p:extLst>
      <p:ext uri="{BB962C8B-B14F-4D97-AF65-F5344CB8AC3E}">
        <p14:creationId xmlns:p14="http://schemas.microsoft.com/office/powerpoint/2010/main" val="2829311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D0AEB1-2743-40FC-9704-FF20E216C19F}"/>
              </a:ext>
            </a:extLst>
          </p:cNvPr>
          <p:cNvSpPr>
            <a:spLocks noGrp="1"/>
          </p:cNvSpPr>
          <p:nvPr>
            <p:ph type="title"/>
          </p:nvPr>
        </p:nvSpPr>
        <p:spPr>
          <a:xfrm>
            <a:off x="757279" y="413677"/>
            <a:ext cx="10515600" cy="1325563"/>
          </a:xfrm>
        </p:spPr>
        <p:txBody>
          <a:bodyPr/>
          <a:lstStyle/>
          <a:p>
            <a:r>
              <a:rPr lang="en-US" dirty="0"/>
              <a:t>What are the types of rooms?</a:t>
            </a:r>
          </a:p>
        </p:txBody>
      </p:sp>
      <p:sp>
        <p:nvSpPr>
          <p:cNvPr id="3" name="Content Placeholder 2">
            <a:extLst>
              <a:ext uri="{FF2B5EF4-FFF2-40B4-BE49-F238E27FC236}">
                <a16:creationId xmlns:a16="http://schemas.microsoft.com/office/drawing/2014/main" id="{4BB67704-C750-44AC-A363-446214E6264D}"/>
              </a:ext>
            </a:extLst>
          </p:cNvPr>
          <p:cNvSpPr>
            <a:spLocks noGrp="1"/>
          </p:cNvSpPr>
          <p:nvPr>
            <p:ph idx="1"/>
          </p:nvPr>
        </p:nvSpPr>
        <p:spPr/>
        <p:txBody>
          <a:bodyPr/>
          <a:lstStyle/>
          <a:p>
            <a:r>
              <a:rPr lang="en-US" dirty="0"/>
              <a:t>Entire place  (home/apartment)</a:t>
            </a:r>
          </a:p>
          <a:p>
            <a:r>
              <a:rPr lang="en-US" dirty="0"/>
              <a:t>Private rooms</a:t>
            </a:r>
          </a:p>
          <a:p>
            <a:r>
              <a:rPr lang="en-US" dirty="0"/>
              <a:t>Shared rooms</a:t>
            </a:r>
          </a:p>
          <a:p>
            <a:r>
              <a:rPr lang="en-US" dirty="0"/>
              <a:t>Hotel rooms</a:t>
            </a:r>
          </a:p>
          <a:p>
            <a:endParaRPr lang="en-US" dirty="0"/>
          </a:p>
          <a:p>
            <a:pPr marL="0" indent="0">
              <a:buNone/>
            </a:pPr>
            <a:endParaRPr lang="en-US" dirty="0"/>
          </a:p>
        </p:txBody>
      </p:sp>
      <p:sp>
        <p:nvSpPr>
          <p:cNvPr id="12" name="Content Placeholder 2">
            <a:extLst>
              <a:ext uri="{FF2B5EF4-FFF2-40B4-BE49-F238E27FC236}">
                <a16:creationId xmlns:a16="http://schemas.microsoft.com/office/drawing/2014/main" id="{F2881F80-B46E-4FA2-82CF-B357A170BA61}"/>
              </a:ext>
            </a:extLst>
          </p:cNvPr>
          <p:cNvSpPr txBox="1">
            <a:spLocks/>
          </p:cNvSpPr>
          <p:nvPr/>
        </p:nvSpPr>
        <p:spPr>
          <a:xfrm>
            <a:off x="838200" y="958056"/>
            <a:ext cx="307657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i="0" dirty="0">
              <a:solidFill>
                <a:srgbClr val="202122"/>
              </a:solidFill>
              <a:effectLst/>
            </a:endParaRPr>
          </a:p>
        </p:txBody>
      </p:sp>
    </p:spTree>
    <p:extLst>
      <p:ext uri="{BB962C8B-B14F-4D97-AF65-F5344CB8AC3E}">
        <p14:creationId xmlns:p14="http://schemas.microsoft.com/office/powerpoint/2010/main" val="329930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pie chart&#10;&#10;Description automatically generated">
            <a:extLst>
              <a:ext uri="{FF2B5EF4-FFF2-40B4-BE49-F238E27FC236}">
                <a16:creationId xmlns:a16="http://schemas.microsoft.com/office/drawing/2014/main" id="{380786BB-E905-4675-B166-5E2FF91D3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2243" y="-324757"/>
            <a:ext cx="7507514" cy="7507514"/>
          </a:xfrm>
          <a:prstGeom prst="rect">
            <a:avLst/>
          </a:prstGeom>
        </p:spPr>
      </p:pic>
    </p:spTree>
    <p:extLst>
      <p:ext uri="{BB962C8B-B14F-4D97-AF65-F5344CB8AC3E}">
        <p14:creationId xmlns:p14="http://schemas.microsoft.com/office/powerpoint/2010/main" val="470555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DD3211FA-5EF2-4491-A82E-1E9C0D5A3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31695"/>
            <a:ext cx="12192000" cy="1594610"/>
          </a:xfrm>
          <a:prstGeom prst="rect">
            <a:avLst/>
          </a:prstGeom>
        </p:spPr>
      </p:pic>
      <p:pic>
        <p:nvPicPr>
          <p:cNvPr id="9" name="Picture 8">
            <a:extLst>
              <a:ext uri="{FF2B5EF4-FFF2-40B4-BE49-F238E27FC236}">
                <a16:creationId xmlns:a16="http://schemas.microsoft.com/office/drawing/2014/main" id="{B8F935DE-97A7-4D9F-A21E-5526733C90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631695"/>
            <a:ext cx="12192000" cy="1594610"/>
          </a:xfrm>
          <a:prstGeom prst="rect">
            <a:avLst/>
          </a:prstGeom>
        </p:spPr>
      </p:pic>
    </p:spTree>
    <p:extLst>
      <p:ext uri="{BB962C8B-B14F-4D97-AF65-F5344CB8AC3E}">
        <p14:creationId xmlns:p14="http://schemas.microsoft.com/office/powerpoint/2010/main" val="506645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EC102-0F35-43B3-A8A9-0E7D4FA6DB60}"/>
              </a:ext>
            </a:extLst>
          </p:cNvPr>
          <p:cNvSpPr>
            <a:spLocks noGrp="1"/>
          </p:cNvSpPr>
          <p:nvPr>
            <p:ph type="title"/>
          </p:nvPr>
        </p:nvSpPr>
        <p:spPr/>
        <p:txBody>
          <a:bodyPr/>
          <a:lstStyle/>
          <a:p>
            <a:r>
              <a:rPr lang="en-US" dirty="0"/>
              <a:t>Accommodation</a:t>
            </a:r>
          </a:p>
        </p:txBody>
      </p:sp>
      <p:sp>
        <p:nvSpPr>
          <p:cNvPr id="3" name="Content Placeholder 2">
            <a:extLst>
              <a:ext uri="{FF2B5EF4-FFF2-40B4-BE49-F238E27FC236}">
                <a16:creationId xmlns:a16="http://schemas.microsoft.com/office/drawing/2014/main" id="{8B53E536-3CBF-4EA5-8A9C-37CDD8CBF3EF}"/>
              </a:ext>
            </a:extLst>
          </p:cNvPr>
          <p:cNvSpPr>
            <a:spLocks noGrp="1"/>
          </p:cNvSpPr>
          <p:nvPr>
            <p:ph idx="1"/>
          </p:nvPr>
        </p:nvSpPr>
        <p:spPr/>
        <p:txBody>
          <a:bodyPr/>
          <a:lstStyle/>
          <a:p>
            <a:r>
              <a:rPr lang="en-US" dirty="0"/>
              <a:t>The cheapest is $ 8.00 per night. (Private / shared room in </a:t>
            </a:r>
            <a:r>
              <a:rPr lang="en-US" b="0" i="0" dirty="0" err="1">
                <a:solidFill>
                  <a:srgbClr val="000000"/>
                </a:solidFill>
                <a:effectLst/>
                <a:latin typeface="Helvetica Neue"/>
              </a:rPr>
              <a:t>Friedrichshain</a:t>
            </a:r>
            <a:r>
              <a:rPr lang="en-US" b="0" i="0" dirty="0">
                <a:solidFill>
                  <a:srgbClr val="000000"/>
                </a:solidFill>
                <a:effectLst/>
                <a:latin typeface="Helvetica Neue"/>
              </a:rPr>
              <a:t>-Kreuzberg, </a:t>
            </a:r>
            <a:r>
              <a:rPr lang="en-US" b="0" i="0" dirty="0" err="1">
                <a:solidFill>
                  <a:srgbClr val="000000"/>
                </a:solidFill>
                <a:effectLst/>
                <a:latin typeface="Helvetica Neue"/>
              </a:rPr>
              <a:t>Neukölln</a:t>
            </a:r>
            <a:r>
              <a:rPr lang="en-US" b="0" i="0" dirty="0">
                <a:solidFill>
                  <a:srgbClr val="000000"/>
                </a:solidFill>
                <a:effectLst/>
                <a:latin typeface="Helvetica Neue"/>
              </a:rPr>
              <a:t>) </a:t>
            </a:r>
            <a:endParaRPr lang="en-US" dirty="0"/>
          </a:p>
          <a:p>
            <a:r>
              <a:rPr lang="en-US" dirty="0"/>
              <a:t>The most expensive is $ 8,000.00 per night. (Private room in Prenzlauer Berg Nord)</a:t>
            </a:r>
          </a:p>
          <a:p>
            <a:r>
              <a:rPr lang="en-US" dirty="0"/>
              <a:t>Median price is $ 50</a:t>
            </a:r>
          </a:p>
          <a:p>
            <a:pPr marL="0" indent="0">
              <a:buNone/>
            </a:pPr>
            <a:endParaRPr lang="en-US" dirty="0"/>
          </a:p>
        </p:txBody>
      </p:sp>
      <p:pic>
        <p:nvPicPr>
          <p:cNvPr id="7" name="Picture 6">
            <a:extLst>
              <a:ext uri="{FF2B5EF4-FFF2-40B4-BE49-F238E27FC236}">
                <a16:creationId xmlns:a16="http://schemas.microsoft.com/office/drawing/2014/main" id="{69C4864D-EE7B-4859-B15B-4B6609CBBD18}"/>
              </a:ext>
            </a:extLst>
          </p:cNvPr>
          <p:cNvPicPr>
            <a:picLocks noChangeAspect="1"/>
          </p:cNvPicPr>
          <p:nvPr/>
        </p:nvPicPr>
        <p:blipFill>
          <a:blip r:embed="rId3"/>
          <a:stretch>
            <a:fillRect/>
          </a:stretch>
        </p:blipFill>
        <p:spPr>
          <a:xfrm>
            <a:off x="214649" y="4187501"/>
            <a:ext cx="10467975" cy="2771775"/>
          </a:xfrm>
          <a:prstGeom prst="rect">
            <a:avLst/>
          </a:prstGeom>
        </p:spPr>
      </p:pic>
    </p:spTree>
    <p:extLst>
      <p:ext uri="{BB962C8B-B14F-4D97-AF65-F5344CB8AC3E}">
        <p14:creationId xmlns:p14="http://schemas.microsoft.com/office/powerpoint/2010/main" val="3813804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7ECCA-A5F1-4895-856E-C31B5E286439}"/>
              </a:ext>
            </a:extLst>
          </p:cNvPr>
          <p:cNvSpPr>
            <a:spLocks noGrp="1"/>
          </p:cNvSpPr>
          <p:nvPr>
            <p:ph type="title"/>
          </p:nvPr>
        </p:nvSpPr>
        <p:spPr/>
        <p:txBody>
          <a:bodyPr>
            <a:normAutofit/>
          </a:bodyPr>
          <a:lstStyle/>
          <a:p>
            <a:br>
              <a:rPr lang="en-US" dirty="0"/>
            </a:br>
            <a:endParaRPr lang="en-US" dirty="0"/>
          </a:p>
        </p:txBody>
      </p:sp>
      <p:sp>
        <p:nvSpPr>
          <p:cNvPr id="3" name="Content Placeholder 2">
            <a:extLst>
              <a:ext uri="{FF2B5EF4-FFF2-40B4-BE49-F238E27FC236}">
                <a16:creationId xmlns:a16="http://schemas.microsoft.com/office/drawing/2014/main" id="{E4ECD894-9F19-4FFB-B421-66C5CEF1C98F}"/>
              </a:ext>
            </a:extLst>
          </p:cNvPr>
          <p:cNvSpPr>
            <a:spLocks noGrp="1"/>
          </p:cNvSpPr>
          <p:nvPr>
            <p:ph idx="1"/>
          </p:nvPr>
        </p:nvSpPr>
        <p:spPr/>
        <p:txBody>
          <a:bodyPr/>
          <a:lstStyle/>
          <a:p>
            <a:r>
              <a:rPr lang="en-US" dirty="0"/>
              <a:t>Cheapest region based on median</a:t>
            </a:r>
          </a:p>
          <a:p>
            <a:r>
              <a:rPr lang="en-US" dirty="0"/>
              <a:t>The most expensive region based on median</a:t>
            </a:r>
          </a:p>
          <a:p>
            <a:endParaRPr lang="en-US" dirty="0"/>
          </a:p>
          <a:p>
            <a:endParaRPr lang="en-US" dirty="0"/>
          </a:p>
        </p:txBody>
      </p:sp>
      <p:pic>
        <p:nvPicPr>
          <p:cNvPr id="5" name="Picture 4" descr="A picture containing chart&#10;&#10;Description automatically generated">
            <a:extLst>
              <a:ext uri="{FF2B5EF4-FFF2-40B4-BE49-F238E27FC236}">
                <a16:creationId xmlns:a16="http://schemas.microsoft.com/office/drawing/2014/main" id="{23CA671A-9978-4FAB-AF10-AD7D81E4C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1689"/>
            <a:ext cx="12192000" cy="4094622"/>
          </a:xfrm>
          <a:prstGeom prst="rect">
            <a:avLst/>
          </a:prstGeom>
        </p:spPr>
      </p:pic>
    </p:spTree>
    <p:extLst>
      <p:ext uri="{BB962C8B-B14F-4D97-AF65-F5344CB8AC3E}">
        <p14:creationId xmlns:p14="http://schemas.microsoft.com/office/powerpoint/2010/main" val="753661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847DE-0D1B-4C6B-8719-D87A3D2091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4EFFCD-7214-4EA0-BB5E-EA9C82A5708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841C0BC-FED7-47B9-9292-960D97C358C4}"/>
              </a:ext>
            </a:extLst>
          </p:cNvPr>
          <p:cNvPicPr>
            <a:picLocks noChangeAspect="1"/>
          </p:cNvPicPr>
          <p:nvPr/>
        </p:nvPicPr>
        <p:blipFill>
          <a:blip r:embed="rId3"/>
          <a:stretch>
            <a:fillRect/>
          </a:stretch>
        </p:blipFill>
        <p:spPr>
          <a:xfrm>
            <a:off x="121433" y="0"/>
            <a:ext cx="12070567" cy="7458100"/>
          </a:xfrm>
          <a:prstGeom prst="rect">
            <a:avLst/>
          </a:prstGeom>
        </p:spPr>
      </p:pic>
    </p:spTree>
    <p:extLst>
      <p:ext uri="{BB962C8B-B14F-4D97-AF65-F5344CB8AC3E}">
        <p14:creationId xmlns:p14="http://schemas.microsoft.com/office/powerpoint/2010/main" val="3245093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10;&#10;Description automatically generated with medium confidence">
            <a:extLst>
              <a:ext uri="{FF2B5EF4-FFF2-40B4-BE49-F238E27FC236}">
                <a16:creationId xmlns:a16="http://schemas.microsoft.com/office/drawing/2014/main" id="{F7F41378-8425-4C9E-BDF1-CCD401B3548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2496456"/>
            <a:ext cx="12198218" cy="2389747"/>
          </a:xfrm>
        </p:spPr>
      </p:pic>
    </p:spTree>
    <p:extLst>
      <p:ext uri="{BB962C8B-B14F-4D97-AF65-F5344CB8AC3E}">
        <p14:creationId xmlns:p14="http://schemas.microsoft.com/office/powerpoint/2010/main" val="3029397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Text&#10;&#10;Description automatically generated with medium confidence">
            <a:extLst>
              <a:ext uri="{FF2B5EF4-FFF2-40B4-BE49-F238E27FC236}">
                <a16:creationId xmlns:a16="http://schemas.microsoft.com/office/drawing/2014/main" id="{F0283E8D-8D0B-42DF-8470-0C156BD816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5315" y="0"/>
            <a:ext cx="10885712" cy="6858000"/>
          </a:xfrm>
          <a:prstGeom prst="rect">
            <a:avLst/>
          </a:prstGeom>
        </p:spPr>
      </p:pic>
    </p:spTree>
    <p:extLst>
      <p:ext uri="{BB962C8B-B14F-4D97-AF65-F5344CB8AC3E}">
        <p14:creationId xmlns:p14="http://schemas.microsoft.com/office/powerpoint/2010/main" val="4060528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89F5BEBE-604D-4B8C-962C-CC7DFF2322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632" y="630554"/>
            <a:ext cx="6716272" cy="5596893"/>
          </a:xfrm>
          <a:prstGeom prst="rect">
            <a:avLst/>
          </a:prstGeom>
        </p:spPr>
      </p:pic>
      <p:pic>
        <p:nvPicPr>
          <p:cNvPr id="5" name="Content Placeholder 4" descr="Text&#10;&#10;Description automatically generated">
            <a:extLst>
              <a:ext uri="{FF2B5EF4-FFF2-40B4-BE49-F238E27FC236}">
                <a16:creationId xmlns:a16="http://schemas.microsoft.com/office/drawing/2014/main" id="{03B7CD98-E286-446A-B6B8-E55CE23E05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655" y="647192"/>
            <a:ext cx="4172712" cy="5563616"/>
          </a:xfrm>
          <a:prstGeom prst="rect">
            <a:avLst/>
          </a:prstGeom>
        </p:spPr>
      </p:pic>
    </p:spTree>
    <p:extLst>
      <p:ext uri="{BB962C8B-B14F-4D97-AF65-F5344CB8AC3E}">
        <p14:creationId xmlns:p14="http://schemas.microsoft.com/office/powerpoint/2010/main" val="1390874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92B55-0924-4160-A381-854A4073B8DD}"/>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8B3F684A-AC30-43D3-BBD7-706DABB30DA1}"/>
              </a:ext>
            </a:extLst>
          </p:cNvPr>
          <p:cNvSpPr>
            <a:spLocks noGrp="1"/>
          </p:cNvSpPr>
          <p:nvPr>
            <p:ph idx="1"/>
          </p:nvPr>
        </p:nvSpPr>
        <p:spPr/>
        <p:txBody>
          <a:bodyPr/>
          <a:lstStyle/>
          <a:p>
            <a:r>
              <a:rPr lang="en-US" dirty="0"/>
              <a:t>Origin of dataset </a:t>
            </a:r>
          </a:p>
          <a:p>
            <a:r>
              <a:rPr lang="en-US" dirty="0"/>
              <a:t>Hosts</a:t>
            </a:r>
          </a:p>
          <a:p>
            <a:r>
              <a:rPr lang="en-US" dirty="0"/>
              <a:t>Density</a:t>
            </a:r>
          </a:p>
          <a:p>
            <a:r>
              <a:rPr lang="en-US" dirty="0"/>
              <a:t>Type of rooms</a:t>
            </a:r>
          </a:p>
        </p:txBody>
      </p:sp>
    </p:spTree>
    <p:extLst>
      <p:ext uri="{BB962C8B-B14F-4D97-AF65-F5344CB8AC3E}">
        <p14:creationId xmlns:p14="http://schemas.microsoft.com/office/powerpoint/2010/main" val="3156396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1F51E-3B0F-4D82-B17A-34B008C915DC}"/>
              </a:ext>
            </a:extLst>
          </p:cNvPr>
          <p:cNvSpPr>
            <a:spLocks noGrp="1"/>
          </p:cNvSpPr>
          <p:nvPr>
            <p:ph type="title"/>
          </p:nvPr>
        </p:nvSpPr>
        <p:spPr/>
        <p:txBody>
          <a:bodyPr/>
          <a:lstStyle/>
          <a:p>
            <a:r>
              <a:rPr lang="en-US" dirty="0"/>
              <a:t>Origin of dataset </a:t>
            </a:r>
          </a:p>
        </p:txBody>
      </p:sp>
      <p:sp>
        <p:nvSpPr>
          <p:cNvPr id="3" name="Content Placeholder 2">
            <a:extLst>
              <a:ext uri="{FF2B5EF4-FFF2-40B4-BE49-F238E27FC236}">
                <a16:creationId xmlns:a16="http://schemas.microsoft.com/office/drawing/2014/main" id="{5ED67C5B-A43B-4F2B-BBD5-DB02692D0637}"/>
              </a:ext>
            </a:extLst>
          </p:cNvPr>
          <p:cNvSpPr>
            <a:spLocks noGrp="1"/>
          </p:cNvSpPr>
          <p:nvPr>
            <p:ph idx="1"/>
          </p:nvPr>
        </p:nvSpPr>
        <p:spPr>
          <a:xfrm>
            <a:off x="838200" y="3027894"/>
            <a:ext cx="10515600" cy="4351338"/>
          </a:xfrm>
        </p:spPr>
        <p:txBody>
          <a:bodyPr/>
          <a:lstStyle/>
          <a:p>
            <a:r>
              <a:rPr lang="en-US" dirty="0"/>
              <a:t>Has been published on 12</a:t>
            </a:r>
            <a:r>
              <a:rPr lang="en-US" baseline="30000" dirty="0"/>
              <a:t>th</a:t>
            </a:r>
            <a:r>
              <a:rPr lang="en-US" dirty="0"/>
              <a:t> of March 2021 </a:t>
            </a:r>
          </a:p>
          <a:p>
            <a:r>
              <a:rPr lang="en-US" dirty="0"/>
              <a:t>Contains 19858 listings</a:t>
            </a:r>
          </a:p>
        </p:txBody>
      </p:sp>
      <p:pic>
        <p:nvPicPr>
          <p:cNvPr id="5" name="Picture 4" descr="A picture containing text, clipart&#10;&#10;Description automatically generated">
            <a:extLst>
              <a:ext uri="{FF2B5EF4-FFF2-40B4-BE49-F238E27FC236}">
                <a16:creationId xmlns:a16="http://schemas.microsoft.com/office/drawing/2014/main" id="{44B1A290-7F09-4155-BBC1-27D5692D35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54437"/>
            <a:ext cx="3752850" cy="1219200"/>
          </a:xfrm>
          <a:prstGeom prst="rect">
            <a:avLst/>
          </a:prstGeom>
        </p:spPr>
      </p:pic>
    </p:spTree>
    <p:extLst>
      <p:ext uri="{BB962C8B-B14F-4D97-AF65-F5344CB8AC3E}">
        <p14:creationId xmlns:p14="http://schemas.microsoft.com/office/powerpoint/2010/main" val="2895520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6ADDD0E-DC00-4D74-8A8E-02B17DE28633}"/>
              </a:ext>
            </a:extLst>
          </p:cNvPr>
          <p:cNvPicPr>
            <a:picLocks noChangeAspect="1"/>
          </p:cNvPicPr>
          <p:nvPr/>
        </p:nvPicPr>
        <p:blipFill>
          <a:blip r:embed="rId3"/>
          <a:stretch>
            <a:fillRect/>
          </a:stretch>
        </p:blipFill>
        <p:spPr>
          <a:xfrm>
            <a:off x="2069204" y="116962"/>
            <a:ext cx="8053591" cy="6624076"/>
          </a:xfrm>
          <a:prstGeom prst="rect">
            <a:avLst/>
          </a:prstGeom>
          <a:effectLst/>
        </p:spPr>
      </p:pic>
    </p:spTree>
    <p:extLst>
      <p:ext uri="{BB962C8B-B14F-4D97-AF65-F5344CB8AC3E}">
        <p14:creationId xmlns:p14="http://schemas.microsoft.com/office/powerpoint/2010/main" val="877502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E14F-0C39-4EE8-9CB9-D6649B7F5A05}"/>
              </a:ext>
            </a:extLst>
          </p:cNvPr>
          <p:cNvSpPr>
            <a:spLocks noGrp="1"/>
          </p:cNvSpPr>
          <p:nvPr>
            <p:ph type="title"/>
          </p:nvPr>
        </p:nvSpPr>
        <p:spPr/>
        <p:txBody>
          <a:bodyPr/>
          <a:lstStyle/>
          <a:p>
            <a:r>
              <a:rPr lang="en-US" dirty="0"/>
              <a:t>Hosts	</a:t>
            </a:r>
          </a:p>
        </p:txBody>
      </p:sp>
      <p:sp>
        <p:nvSpPr>
          <p:cNvPr id="3" name="Content Placeholder 2">
            <a:extLst>
              <a:ext uri="{FF2B5EF4-FFF2-40B4-BE49-F238E27FC236}">
                <a16:creationId xmlns:a16="http://schemas.microsoft.com/office/drawing/2014/main" id="{093FB5DF-865C-46C5-A615-F60939DD34B3}"/>
              </a:ext>
            </a:extLst>
          </p:cNvPr>
          <p:cNvSpPr>
            <a:spLocks noGrp="1"/>
          </p:cNvSpPr>
          <p:nvPr>
            <p:ph idx="1"/>
          </p:nvPr>
        </p:nvSpPr>
        <p:spPr/>
        <p:txBody>
          <a:bodyPr/>
          <a:lstStyle/>
          <a:p>
            <a:r>
              <a:rPr lang="en-US" dirty="0"/>
              <a:t>Berlin has 15907 hosts</a:t>
            </a:r>
          </a:p>
          <a:p>
            <a:pPr marL="0" indent="0">
              <a:buNone/>
            </a:pPr>
            <a:endParaRPr lang="en-US" dirty="0"/>
          </a:p>
          <a:p>
            <a:r>
              <a:rPr lang="en-US" dirty="0"/>
              <a:t>Super host - 2132</a:t>
            </a:r>
          </a:p>
          <a:p>
            <a:r>
              <a:rPr lang="en-US" dirty="0"/>
              <a:t>Normal host - 13016 </a:t>
            </a:r>
          </a:p>
          <a:p>
            <a:r>
              <a:rPr lang="en-US" dirty="0"/>
              <a:t>Unknow - 759</a:t>
            </a:r>
          </a:p>
        </p:txBody>
      </p:sp>
    </p:spTree>
    <p:extLst>
      <p:ext uri="{BB962C8B-B14F-4D97-AF65-F5344CB8AC3E}">
        <p14:creationId xmlns:p14="http://schemas.microsoft.com/office/powerpoint/2010/main" val="3853954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EC504-A29D-4425-98A0-FDB38F8A18D6}"/>
              </a:ext>
            </a:extLst>
          </p:cNvPr>
          <p:cNvSpPr>
            <a:spLocks noGrp="1"/>
          </p:cNvSpPr>
          <p:nvPr>
            <p:ph type="title"/>
          </p:nvPr>
        </p:nvSpPr>
        <p:spPr/>
        <p:txBody>
          <a:bodyPr/>
          <a:lstStyle/>
          <a:p>
            <a:r>
              <a:rPr lang="en-US"/>
              <a:t>Top 10 host by listings</a:t>
            </a:r>
            <a:endParaRPr lang="en-US" dirty="0"/>
          </a:p>
        </p:txBody>
      </p:sp>
      <p:pic>
        <p:nvPicPr>
          <p:cNvPr id="7" name="Picture 6" descr="Chart, bar chart&#10;&#10;Description automatically generated">
            <a:extLst>
              <a:ext uri="{FF2B5EF4-FFF2-40B4-BE49-F238E27FC236}">
                <a16:creationId xmlns:a16="http://schemas.microsoft.com/office/drawing/2014/main" id="{E1254626-8116-4067-8AC9-CA50D00523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5625"/>
            <a:ext cx="12192000" cy="3690244"/>
          </a:xfrm>
          <a:prstGeom prst="rect">
            <a:avLst/>
          </a:prstGeom>
        </p:spPr>
      </p:pic>
      <p:pic>
        <p:nvPicPr>
          <p:cNvPr id="4" name="Picture 3" descr="Chart, bar chart&#10;&#10;Description automatically generated">
            <a:extLst>
              <a:ext uri="{FF2B5EF4-FFF2-40B4-BE49-F238E27FC236}">
                <a16:creationId xmlns:a16="http://schemas.microsoft.com/office/drawing/2014/main" id="{C049AF3D-82BA-474B-A9E6-CBDE89E782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42131"/>
            <a:ext cx="12192000" cy="5322468"/>
          </a:xfrm>
          <a:prstGeom prst="rect">
            <a:avLst/>
          </a:prstGeom>
        </p:spPr>
      </p:pic>
    </p:spTree>
    <p:extLst>
      <p:ext uri="{BB962C8B-B14F-4D97-AF65-F5344CB8AC3E}">
        <p14:creationId xmlns:p14="http://schemas.microsoft.com/office/powerpoint/2010/main" val="1049657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F9F23-C13A-4DFC-BFAA-9E258615B5A4}"/>
              </a:ext>
            </a:extLst>
          </p:cNvPr>
          <p:cNvSpPr>
            <a:spLocks noGrp="1"/>
          </p:cNvSpPr>
          <p:nvPr>
            <p:ph type="title"/>
          </p:nvPr>
        </p:nvSpPr>
        <p:spPr/>
        <p:txBody>
          <a:bodyPr/>
          <a:lstStyle/>
          <a:p>
            <a:r>
              <a:rPr lang="en-US" dirty="0"/>
              <a:t>Top 10 by total revenue</a:t>
            </a:r>
          </a:p>
        </p:txBody>
      </p:sp>
      <p:pic>
        <p:nvPicPr>
          <p:cNvPr id="11" name="Picture 10" descr="Graphical user interface&#10;&#10;Description automatically generated">
            <a:extLst>
              <a:ext uri="{FF2B5EF4-FFF2-40B4-BE49-F238E27FC236}">
                <a16:creationId xmlns:a16="http://schemas.microsoft.com/office/drawing/2014/main" id="{920EA137-637D-424E-A300-DCD1CED590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4655"/>
            <a:ext cx="12192000" cy="4048689"/>
          </a:xfrm>
          <a:prstGeom prst="rect">
            <a:avLst/>
          </a:prstGeom>
        </p:spPr>
      </p:pic>
      <p:pic>
        <p:nvPicPr>
          <p:cNvPr id="6" name="Picture 5" descr="Chart, bar chart&#10;&#10;Description automatically generated with medium confidence">
            <a:extLst>
              <a:ext uri="{FF2B5EF4-FFF2-40B4-BE49-F238E27FC236}">
                <a16:creationId xmlns:a16="http://schemas.microsoft.com/office/drawing/2014/main" id="{282E23E3-1E21-4254-8D56-D64806D576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4655"/>
            <a:ext cx="12192000" cy="5297990"/>
          </a:xfrm>
          <a:prstGeom prst="rect">
            <a:avLst/>
          </a:prstGeom>
        </p:spPr>
      </p:pic>
    </p:spTree>
    <p:extLst>
      <p:ext uri="{BB962C8B-B14F-4D97-AF65-F5344CB8AC3E}">
        <p14:creationId xmlns:p14="http://schemas.microsoft.com/office/powerpoint/2010/main" val="1347925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51981-4845-4C29-A12D-158F8837E371}"/>
              </a:ext>
            </a:extLst>
          </p:cNvPr>
          <p:cNvSpPr>
            <a:spLocks noGrp="1"/>
          </p:cNvSpPr>
          <p:nvPr>
            <p:ph type="title"/>
          </p:nvPr>
        </p:nvSpPr>
        <p:spPr/>
        <p:txBody>
          <a:bodyPr/>
          <a:lstStyle/>
          <a:p>
            <a:r>
              <a:rPr lang="en-US" dirty="0"/>
              <a:t>Density – heatmap</a:t>
            </a:r>
          </a:p>
        </p:txBody>
      </p:sp>
      <p:pic>
        <p:nvPicPr>
          <p:cNvPr id="8" name="Content Placeholder 7">
            <a:extLst>
              <a:ext uri="{FF2B5EF4-FFF2-40B4-BE49-F238E27FC236}">
                <a16:creationId xmlns:a16="http://schemas.microsoft.com/office/drawing/2014/main" id="{D639E631-1858-4A92-9E56-4F9D357DCBEB}"/>
              </a:ext>
            </a:extLst>
          </p:cNvPr>
          <p:cNvPicPr>
            <a:picLocks noGrp="1" noChangeAspect="1"/>
          </p:cNvPicPr>
          <p:nvPr>
            <p:ph idx="1"/>
          </p:nvPr>
        </p:nvPicPr>
        <p:blipFill>
          <a:blip r:embed="rId3"/>
          <a:stretch>
            <a:fillRect/>
          </a:stretch>
        </p:blipFill>
        <p:spPr>
          <a:xfrm>
            <a:off x="1528495" y="1279662"/>
            <a:ext cx="8450164" cy="5090667"/>
          </a:xfrm>
        </p:spPr>
      </p:pic>
    </p:spTree>
    <p:extLst>
      <p:ext uri="{BB962C8B-B14F-4D97-AF65-F5344CB8AC3E}">
        <p14:creationId xmlns:p14="http://schemas.microsoft.com/office/powerpoint/2010/main" val="4047679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51981-4845-4C29-A12D-158F8837E371}"/>
              </a:ext>
            </a:extLst>
          </p:cNvPr>
          <p:cNvSpPr>
            <a:spLocks noGrp="1"/>
          </p:cNvSpPr>
          <p:nvPr>
            <p:ph type="title"/>
          </p:nvPr>
        </p:nvSpPr>
        <p:spPr/>
        <p:txBody>
          <a:bodyPr/>
          <a:lstStyle/>
          <a:p>
            <a:r>
              <a:rPr lang="en-US" dirty="0"/>
              <a:t>Density – heatmap</a:t>
            </a:r>
          </a:p>
        </p:txBody>
      </p:sp>
      <p:pic>
        <p:nvPicPr>
          <p:cNvPr id="8" name="Content Placeholder 7">
            <a:extLst>
              <a:ext uri="{FF2B5EF4-FFF2-40B4-BE49-F238E27FC236}">
                <a16:creationId xmlns:a16="http://schemas.microsoft.com/office/drawing/2014/main" id="{D639E631-1858-4A92-9E56-4F9D357DCBE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528495" y="1292807"/>
            <a:ext cx="8450164" cy="5064376"/>
          </a:xfrm>
        </p:spPr>
      </p:pic>
    </p:spTree>
    <p:extLst>
      <p:ext uri="{BB962C8B-B14F-4D97-AF65-F5344CB8AC3E}">
        <p14:creationId xmlns:p14="http://schemas.microsoft.com/office/powerpoint/2010/main" val="20728031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1076</Words>
  <Application>Microsoft Office PowerPoint</Application>
  <PresentationFormat>Widescreen</PresentationFormat>
  <Paragraphs>137</Paragraphs>
  <Slides>19</Slides>
  <Notes>19</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Circular</vt:lpstr>
      <vt:lpstr>Helvetica Neue</vt:lpstr>
      <vt:lpstr>inherit</vt:lpstr>
      <vt:lpstr>Office Theme</vt:lpstr>
      <vt:lpstr>Airbnb vs Berlin</vt:lpstr>
      <vt:lpstr>Content</vt:lpstr>
      <vt:lpstr>Origin of dataset </vt:lpstr>
      <vt:lpstr>PowerPoint Presentation</vt:lpstr>
      <vt:lpstr>Hosts </vt:lpstr>
      <vt:lpstr>Top 10 host by listings</vt:lpstr>
      <vt:lpstr>Top 10 by total revenue</vt:lpstr>
      <vt:lpstr>Density – heatmap</vt:lpstr>
      <vt:lpstr>Density – heatmap</vt:lpstr>
      <vt:lpstr>Density map by regions</vt:lpstr>
      <vt:lpstr>What are the types of rooms?</vt:lpstr>
      <vt:lpstr>PowerPoint Presentation</vt:lpstr>
      <vt:lpstr>PowerPoint Presentation</vt:lpstr>
      <vt:lpstr>Accommodation</vt:lpstr>
      <vt:lpstr>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Aleksandar Nikolov</dc:creator>
  <cp:lastModifiedBy>Aleksandar Nikolov</cp:lastModifiedBy>
  <cp:revision>58</cp:revision>
  <dcterms:created xsi:type="dcterms:W3CDTF">2021-07-07T12:26:26Z</dcterms:created>
  <dcterms:modified xsi:type="dcterms:W3CDTF">2021-07-09T10:25:05Z</dcterms:modified>
</cp:coreProperties>
</file>